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16" r:id="rId2"/>
  </p:sldMasterIdLst>
  <p:notesMasterIdLst>
    <p:notesMasterId r:id="rId33"/>
  </p:notesMasterIdLst>
  <p:handoutMasterIdLst>
    <p:handoutMasterId r:id="rId34"/>
  </p:handoutMasterIdLst>
  <p:sldIdLst>
    <p:sldId id="256" r:id="rId3"/>
    <p:sldId id="299" r:id="rId4"/>
    <p:sldId id="300" r:id="rId5"/>
    <p:sldId id="321" r:id="rId6"/>
    <p:sldId id="298" r:id="rId7"/>
    <p:sldId id="304" r:id="rId8"/>
    <p:sldId id="347" r:id="rId9"/>
    <p:sldId id="348" r:id="rId10"/>
    <p:sldId id="349" r:id="rId11"/>
    <p:sldId id="345" r:id="rId12"/>
    <p:sldId id="316" r:id="rId13"/>
    <p:sldId id="336" r:id="rId14"/>
    <p:sldId id="306" r:id="rId15"/>
    <p:sldId id="284" r:id="rId16"/>
    <p:sldId id="278" r:id="rId17"/>
    <p:sldId id="352" r:id="rId18"/>
    <p:sldId id="353" r:id="rId19"/>
    <p:sldId id="302" r:id="rId20"/>
    <p:sldId id="327" r:id="rId21"/>
    <p:sldId id="346" r:id="rId22"/>
    <p:sldId id="337" r:id="rId23"/>
    <p:sldId id="338" r:id="rId24"/>
    <p:sldId id="339" r:id="rId25"/>
    <p:sldId id="340" r:id="rId26"/>
    <p:sldId id="341" r:id="rId27"/>
    <p:sldId id="342" r:id="rId28"/>
    <p:sldId id="329" r:id="rId29"/>
    <p:sldId id="328" r:id="rId30"/>
    <p:sldId id="351" r:id="rId31"/>
    <p:sldId id="296" r:id="rId32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F8"/>
    <a:srgbClr val="CEDEF6"/>
    <a:srgbClr val="DC1427"/>
    <a:srgbClr val="FFE5E7"/>
    <a:srgbClr val="C80013"/>
    <a:srgbClr val="FFAFB7"/>
    <a:srgbClr val="FF374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3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529" y="1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/>
          <a:lstStyle>
            <a:lvl1pPr algn="r">
              <a:defRPr sz="1300"/>
            </a:lvl1pPr>
          </a:lstStyle>
          <a:p>
            <a:fld id="{ECF46980-1168-42E4-9925-010EC30DF7F2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2135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529" y="9722135"/>
            <a:ext cx="3076012" cy="512479"/>
          </a:xfrm>
          <a:prstGeom prst="rect">
            <a:avLst/>
          </a:prstGeom>
        </p:spPr>
        <p:txBody>
          <a:bodyPr vert="horz" lIns="105040" tIns="52520" rIns="105040" bIns="52520" rtlCol="0" anchor="b"/>
          <a:lstStyle>
            <a:lvl1pPr algn="r">
              <a:defRPr sz="1300"/>
            </a:lvl1pPr>
          </a:lstStyle>
          <a:p>
            <a:fld id="{81A2E5BA-7676-4FAD-BF0F-B20BD7515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42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7"/>
          </a:xfrm>
          <a:prstGeom prst="rect">
            <a:avLst/>
          </a:prstGeom>
        </p:spPr>
        <p:txBody>
          <a:bodyPr vert="horz" lIns="99017" tIns="49508" rIns="99017" bIns="495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7"/>
          </a:xfrm>
          <a:prstGeom prst="rect">
            <a:avLst/>
          </a:prstGeom>
        </p:spPr>
        <p:txBody>
          <a:bodyPr vert="horz" lIns="99017" tIns="49508" rIns="99017" bIns="49508" rtlCol="0"/>
          <a:lstStyle>
            <a:lvl1pPr algn="r">
              <a:defRPr sz="1300"/>
            </a:lvl1pPr>
          </a:lstStyle>
          <a:p>
            <a:fld id="{0DA08BA0-1A7C-4270-86B6-1E9282C1D483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7" tIns="49508" rIns="99017" bIns="495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17" tIns="49508" rIns="99017" bIns="495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11"/>
            <a:ext cx="3076363" cy="513506"/>
          </a:xfrm>
          <a:prstGeom prst="rect">
            <a:avLst/>
          </a:prstGeom>
        </p:spPr>
        <p:txBody>
          <a:bodyPr vert="horz" lIns="99017" tIns="49508" rIns="99017" bIns="495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1"/>
            <a:ext cx="3076363" cy="513506"/>
          </a:xfrm>
          <a:prstGeom prst="rect">
            <a:avLst/>
          </a:prstGeom>
        </p:spPr>
        <p:txBody>
          <a:bodyPr vert="horz" lIns="99017" tIns="49508" rIns="99017" bIns="49508" rtlCol="0" anchor="b"/>
          <a:lstStyle>
            <a:lvl1pPr algn="r">
              <a:defRPr sz="1300"/>
            </a:lvl1pPr>
          </a:lstStyle>
          <a:p>
            <a:fld id="{612B0E0A-9840-48BE-9819-89810CFDE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8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47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98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50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1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526256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24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919245"/>
            <a:ext cx="3886200" cy="525771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919245"/>
            <a:ext cx="3886200" cy="525771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69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B1F8F-5FD6-400D-B882-D5C9B3ADD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0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54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79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44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44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52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80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22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59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89925"/>
            <a:ext cx="9144000" cy="368077"/>
          </a:xfrm>
          <a:prstGeom prst="rect">
            <a:avLst/>
          </a:prstGeom>
          <a:solidFill>
            <a:srgbClr val="D8E5F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459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477"/>
            <a:ext cx="7886700" cy="729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39761"/>
            <a:ext cx="7886700" cy="513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7"/>
            <a:ext cx="1889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Nicolas Keriven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3664-F7E9-4DDE-9EE8-E1C3BA9F4B71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15" y="6543171"/>
            <a:ext cx="573868" cy="29453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43" y="6511639"/>
            <a:ext cx="840201" cy="3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92" r:id="rId13"/>
    <p:sldLayoutId id="2147483694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Nicolas Keriven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1F8F-5FD6-400D-B882-D5C9B3ADD22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489925"/>
            <a:ext cx="9144000" cy="368077"/>
          </a:xfrm>
          <a:prstGeom prst="rect">
            <a:avLst/>
          </a:prstGeom>
          <a:solidFill>
            <a:srgbClr val="D8E5F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459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6605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tags" Target="../tags/tag33.xml"/><Relationship Id="rId16" Type="http://schemas.openxmlformats.org/officeDocument/2006/relationships/image" Target="../media/image79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74.png"/><Relationship Id="rId5" Type="http://schemas.openxmlformats.org/officeDocument/2006/relationships/tags" Target="../tags/tag36.xml"/><Relationship Id="rId15" Type="http://schemas.openxmlformats.org/officeDocument/2006/relationships/image" Target="../media/image78.png"/><Relationship Id="rId10" Type="http://schemas.openxmlformats.org/officeDocument/2006/relationships/image" Target="../media/image46.png"/><Relationship Id="rId4" Type="http://schemas.openxmlformats.org/officeDocument/2006/relationships/tags" Target="../tags/tag35.xml"/><Relationship Id="rId9" Type="http://schemas.openxmlformats.org/officeDocument/2006/relationships/image" Target="../media/image44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83.png"/><Relationship Id="rId39" Type="http://schemas.openxmlformats.org/officeDocument/2006/relationships/image" Target="../media/image92.png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34" Type="http://schemas.openxmlformats.org/officeDocument/2006/relationships/image" Target="../media/image90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82.png"/><Relationship Id="rId33" Type="http://schemas.openxmlformats.org/officeDocument/2006/relationships/image" Target="../media/image89.png"/><Relationship Id="rId38" Type="http://schemas.openxmlformats.org/officeDocument/2006/relationships/image" Target="../media/image79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image" Target="../media/image86.png"/><Relationship Id="rId41" Type="http://schemas.openxmlformats.org/officeDocument/2006/relationships/image" Target="../media/image94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8.png"/><Relationship Id="rId37" Type="http://schemas.openxmlformats.org/officeDocument/2006/relationships/image" Target="../media/image76.png"/><Relationship Id="rId40" Type="http://schemas.openxmlformats.org/officeDocument/2006/relationships/image" Target="../media/image93.pn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image" Target="../media/image85.png"/><Relationship Id="rId36" Type="http://schemas.openxmlformats.org/officeDocument/2006/relationships/image" Target="../media/image81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87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image" Target="../media/image84.png"/><Relationship Id="rId30" Type="http://schemas.openxmlformats.org/officeDocument/2006/relationships/image" Target="../media/image78.png"/><Relationship Id="rId35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74.png"/><Relationship Id="rId18" Type="http://schemas.openxmlformats.org/officeDocument/2006/relationships/image" Target="../media/image101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96.png"/><Relationship Id="rId17" Type="http://schemas.openxmlformats.org/officeDocument/2006/relationships/image" Target="../media/image100.png"/><Relationship Id="rId2" Type="http://schemas.openxmlformats.org/officeDocument/2006/relationships/tags" Target="../tags/tag63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95.png"/><Relationship Id="rId5" Type="http://schemas.openxmlformats.org/officeDocument/2006/relationships/tags" Target="../tags/tag66.xml"/><Relationship Id="rId15" Type="http://schemas.openxmlformats.org/officeDocument/2006/relationships/image" Target="../media/image9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2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87.png"/><Relationship Id="rId18" Type="http://schemas.openxmlformats.org/officeDocument/2006/relationships/image" Target="../media/image107.png"/><Relationship Id="rId3" Type="http://schemas.openxmlformats.org/officeDocument/2006/relationships/tags" Target="../tags/tag73.xml"/><Relationship Id="rId21" Type="http://schemas.openxmlformats.org/officeDocument/2006/relationships/image" Target="../media/image110.png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8.png"/><Relationship Id="rId2" Type="http://schemas.openxmlformats.org/officeDocument/2006/relationships/tags" Target="../tags/tag72.xml"/><Relationship Id="rId16" Type="http://schemas.openxmlformats.org/officeDocument/2006/relationships/image" Target="../media/image106.png"/><Relationship Id="rId20" Type="http://schemas.openxmlformats.org/officeDocument/2006/relationships/image" Target="../media/image109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91.png"/><Relationship Id="rId5" Type="http://schemas.openxmlformats.org/officeDocument/2006/relationships/tags" Target="../tags/tag75.xml"/><Relationship Id="rId15" Type="http://schemas.openxmlformats.org/officeDocument/2006/relationships/image" Target="../media/image105.png"/><Relationship Id="rId23" Type="http://schemas.openxmlformats.org/officeDocument/2006/relationships/image" Target="../media/image112.png"/><Relationship Id="rId10" Type="http://schemas.openxmlformats.org/officeDocument/2006/relationships/tags" Target="../tags/tag80.xml"/><Relationship Id="rId19" Type="http://schemas.openxmlformats.org/officeDocument/2006/relationships/image" Target="../media/image108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104.png"/><Relationship Id="rId22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84.xml"/><Relationship Id="rId7" Type="http://schemas.openxmlformats.org/officeDocument/2006/relationships/image" Target="../media/image7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13.png"/><Relationship Id="rId11" Type="http://schemas.openxmlformats.org/officeDocument/2006/relationships/image" Target="../media/image117.png"/><Relationship Id="rId5" Type="http://schemas.openxmlformats.org/officeDocument/2006/relationships/image" Target="../media/image70.png"/><Relationship Id="rId10" Type="http://schemas.openxmlformats.org/officeDocument/2006/relationships/image" Target="../media/image1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20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90.xml"/><Relationship Id="rId7" Type="http://schemas.openxmlformats.org/officeDocument/2006/relationships/image" Target="../media/image122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9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tags" Target="../tags/tag93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15" Type="http://schemas.openxmlformats.org/officeDocument/2006/relationships/image" Target="../media/image131.png"/><Relationship Id="rId10" Type="http://schemas.openxmlformats.org/officeDocument/2006/relationships/tags" Target="../tags/tag101.xml"/><Relationship Id="rId19" Type="http://schemas.openxmlformats.org/officeDocument/2006/relationships/image" Target="../media/image135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tags" Target="../tags/tag103.xml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137.png"/><Relationship Id="rId5" Type="http://schemas.openxmlformats.org/officeDocument/2006/relationships/tags" Target="../tags/tag106.xml"/><Relationship Id="rId15" Type="http://schemas.openxmlformats.org/officeDocument/2006/relationships/image" Target="../media/image14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45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3.png"/><Relationship Id="rId3" Type="http://schemas.openxmlformats.org/officeDocument/2006/relationships/tags" Target="../tags/tag113.xml"/><Relationship Id="rId7" Type="http://schemas.openxmlformats.org/officeDocument/2006/relationships/image" Target="../media/image148.png"/><Relationship Id="rId12" Type="http://schemas.openxmlformats.org/officeDocument/2006/relationships/image" Target="../media/image152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47.png"/><Relationship Id="rId11" Type="http://schemas.openxmlformats.org/officeDocument/2006/relationships/image" Target="../media/image14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1.png"/><Relationship Id="rId4" Type="http://schemas.openxmlformats.org/officeDocument/2006/relationships/tags" Target="../tags/tag114.xml"/><Relationship Id="rId9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7.pn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156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153.png"/><Relationship Id="rId5" Type="http://schemas.openxmlformats.org/officeDocument/2006/relationships/tags" Target="../tags/tag119.xml"/><Relationship Id="rId10" Type="http://schemas.openxmlformats.org/officeDocument/2006/relationships/image" Target="../media/image155.png"/><Relationship Id="rId4" Type="http://schemas.openxmlformats.org/officeDocument/2006/relationships/tags" Target="../tags/tag118.xml"/><Relationship Id="rId9" Type="http://schemas.openxmlformats.org/officeDocument/2006/relationships/image" Target="../media/image1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video" Target="../media/media1.avi"/><Relationship Id="rId7" Type="http://schemas.openxmlformats.org/officeDocument/2006/relationships/image" Target="../media/image159.png"/><Relationship Id="rId2" Type="http://schemas.microsoft.com/office/2007/relationships/media" Target="../media/media1.avi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3.png"/><Relationship Id="rId5" Type="http://schemas.openxmlformats.org/officeDocument/2006/relationships/tags" Target="../tags/tag126.xml"/><Relationship Id="rId10" Type="http://schemas.openxmlformats.org/officeDocument/2006/relationships/image" Target="../media/image162.png"/><Relationship Id="rId4" Type="http://schemas.openxmlformats.org/officeDocument/2006/relationships/tags" Target="../tags/tag125.xml"/><Relationship Id="rId9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7.jpg"/><Relationship Id="rId18" Type="http://schemas.openxmlformats.org/officeDocument/2006/relationships/image" Target="../media/image19.pn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6.jpg"/><Relationship Id="rId17" Type="http://schemas.openxmlformats.org/officeDocument/2006/relationships/image" Target="../media/image14.jpg"/><Relationship Id="rId2" Type="http://schemas.openxmlformats.org/officeDocument/2006/relationships/image" Target="../media/image3.jpg"/><Relationship Id="rId16" Type="http://schemas.openxmlformats.org/officeDocument/2006/relationships/image" Target="../media/image13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5.jpg"/><Relationship Id="rId24" Type="http://schemas.openxmlformats.org/officeDocument/2006/relationships/image" Target="../media/image25.png"/><Relationship Id="rId5" Type="http://schemas.openxmlformats.org/officeDocument/2006/relationships/image" Target="../media/image6.jpg"/><Relationship Id="rId15" Type="http://schemas.openxmlformats.org/officeDocument/2006/relationships/image" Target="../media/image12.jpg"/><Relationship Id="rId23" Type="http://schemas.openxmlformats.org/officeDocument/2006/relationships/image" Target="../media/image24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8.jpg"/><Relationship Id="rId2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10.jpg"/><Relationship Id="rId3" Type="http://schemas.openxmlformats.org/officeDocument/2006/relationships/tags" Target="../tags/tag3.xml"/><Relationship Id="rId21" Type="http://schemas.openxmlformats.org/officeDocument/2006/relationships/image" Target="../media/image29.png"/><Relationship Id="rId34" Type="http://schemas.openxmlformats.org/officeDocument/2006/relationships/image" Target="../media/image5.jpg"/><Relationship Id="rId42" Type="http://schemas.openxmlformats.org/officeDocument/2006/relationships/image" Target="../media/image20.jpg"/><Relationship Id="rId47" Type="http://schemas.openxmlformats.org/officeDocument/2006/relationships/image" Target="../media/image22.jp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3.png"/><Relationship Id="rId33" Type="http://schemas.openxmlformats.org/officeDocument/2006/relationships/image" Target="../media/image13.png"/><Relationship Id="rId38" Type="http://schemas.openxmlformats.org/officeDocument/2006/relationships/image" Target="../media/image9.jpg"/><Relationship Id="rId46" Type="http://schemas.openxmlformats.org/officeDocument/2006/relationships/image" Target="../media/image21.jp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32.png"/><Relationship Id="rId32" Type="http://schemas.openxmlformats.org/officeDocument/2006/relationships/image" Target="../media/image12.jpg"/><Relationship Id="rId37" Type="http://schemas.openxmlformats.org/officeDocument/2006/relationships/image" Target="../media/image8.jpg"/><Relationship Id="rId40" Type="http://schemas.openxmlformats.org/officeDocument/2006/relationships/image" Target="../media/image14.jpg"/><Relationship Id="rId45" Type="http://schemas.openxmlformats.org/officeDocument/2006/relationships/image" Target="../media/image17.jp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7.jpg"/><Relationship Id="rId49" Type="http://schemas.openxmlformats.org/officeDocument/2006/relationships/image" Target="../media/image24.jpg"/><Relationship Id="rId10" Type="http://schemas.openxmlformats.org/officeDocument/2006/relationships/tags" Target="../tags/tag10.xml"/><Relationship Id="rId19" Type="http://schemas.openxmlformats.org/officeDocument/2006/relationships/image" Target="../media/image27.png"/><Relationship Id="rId31" Type="http://schemas.openxmlformats.org/officeDocument/2006/relationships/image" Target="../media/image11.jpg"/><Relationship Id="rId44" Type="http://schemas.openxmlformats.org/officeDocument/2006/relationships/image" Target="../media/image16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6.jpg"/><Relationship Id="rId43" Type="http://schemas.openxmlformats.org/officeDocument/2006/relationships/image" Target="../media/image15.jpg"/><Relationship Id="rId48" Type="http://schemas.openxmlformats.org/officeDocument/2006/relationships/image" Target="../media/image18.jpg"/><Relationship Id="rId8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tags" Target="../tags/tag18.xml"/><Relationship Id="rId16" Type="http://schemas.openxmlformats.org/officeDocument/2006/relationships/image" Target="../media/image4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9.png"/><Relationship Id="rId5" Type="http://schemas.openxmlformats.org/officeDocument/2006/relationships/tags" Target="../tags/tag21.xml"/><Relationship Id="rId15" Type="http://schemas.openxmlformats.org/officeDocument/2006/relationships/image" Target="../media/image4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7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tags" Target="../tags/tag27.xml"/><Relationship Id="rId16" Type="http://schemas.openxmlformats.org/officeDocument/2006/relationships/image" Target="../media/image56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51.png"/><Relationship Id="rId5" Type="http://schemas.openxmlformats.org/officeDocument/2006/relationships/tags" Target="../tags/tag30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29.xml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3777" y="1012947"/>
            <a:ext cx="7516446" cy="1855299"/>
          </a:xfrm>
        </p:spPr>
        <p:txBody>
          <a:bodyPr>
            <a:normAutofit/>
          </a:bodyPr>
          <a:lstStyle/>
          <a:p>
            <a:r>
              <a:rPr lang="en-US" sz="4800" dirty="0"/>
              <a:t>Sketched Learning from Random Features Moments</a:t>
            </a:r>
            <a:endParaRPr lang="fr-FR" sz="48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225339"/>
            <a:ext cx="6858000" cy="2857092"/>
          </a:xfrm>
        </p:spPr>
        <p:txBody>
          <a:bodyPr>
            <a:normAutofit fontScale="85000" lnSpcReduction="20000"/>
          </a:bodyPr>
          <a:lstStyle/>
          <a:p>
            <a:r>
              <a:rPr lang="fr-FR" sz="3200" b="1" dirty="0" smtClean="0"/>
              <a:t>Nicolas Keriven</a:t>
            </a:r>
          </a:p>
          <a:p>
            <a:endParaRPr lang="fr-FR" sz="3200" b="1" dirty="0" smtClean="0"/>
          </a:p>
          <a:p>
            <a:r>
              <a:rPr lang="fr-FR" sz="2300" dirty="0" smtClean="0"/>
              <a:t>Ecole Normale Supérieure (Paris)</a:t>
            </a:r>
          </a:p>
          <a:p>
            <a:r>
              <a:rPr lang="fr-FR" sz="2300" dirty="0" smtClean="0"/>
              <a:t>CFM-ENS chair in Data Science</a:t>
            </a:r>
          </a:p>
          <a:p>
            <a:endParaRPr lang="fr-FR" sz="2300" dirty="0"/>
          </a:p>
          <a:p>
            <a:r>
              <a:rPr lang="fr-FR" sz="2100" i="1" dirty="0" smtClean="0"/>
              <a:t>(</a:t>
            </a:r>
            <a:r>
              <a:rPr lang="fr-FR" sz="2100" i="1" dirty="0" err="1" smtClean="0"/>
              <a:t>thesis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with</a:t>
            </a:r>
            <a:r>
              <a:rPr lang="fr-FR" sz="2100" i="1" dirty="0" smtClean="0"/>
              <a:t> Rémi </a:t>
            </a:r>
            <a:r>
              <a:rPr lang="fr-FR" sz="2100" i="1" dirty="0" err="1" smtClean="0"/>
              <a:t>Gribonval</a:t>
            </a:r>
            <a:r>
              <a:rPr lang="fr-FR" sz="2100" i="1" dirty="0" smtClean="0"/>
              <a:t> at </a:t>
            </a:r>
            <a:r>
              <a:rPr lang="fr-FR" sz="2100" i="1" dirty="0" err="1" smtClean="0"/>
              <a:t>Inria</a:t>
            </a:r>
            <a:r>
              <a:rPr lang="fr-FR" sz="2100" i="1" dirty="0" smtClean="0"/>
              <a:t> Rennes)</a:t>
            </a:r>
          </a:p>
          <a:p>
            <a:endParaRPr lang="fr-FR" sz="2300" dirty="0"/>
          </a:p>
          <a:p>
            <a:r>
              <a:rPr lang="fr-FR" sz="2300" dirty="0" smtClean="0"/>
              <a:t>Telecom-</a:t>
            </a:r>
            <a:r>
              <a:rPr lang="fr-FR" sz="2300" dirty="0" err="1" smtClean="0"/>
              <a:t>Paristech</a:t>
            </a:r>
            <a:r>
              <a:rPr lang="fr-FR" sz="2300" dirty="0" smtClean="0"/>
              <a:t>, Apr. 16th 2018</a:t>
            </a:r>
            <a:endParaRPr lang="fr-FR" sz="26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35" y="5507185"/>
            <a:ext cx="1476330" cy="7577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6" y="5507185"/>
            <a:ext cx="1939245" cy="8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talk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47064" y="2184999"/>
            <a:ext cx="7557104" cy="286035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Q: </a:t>
            </a:r>
            <a:r>
              <a:rPr lang="fr-FR" sz="2400" b="1" dirty="0" err="1" smtClean="0">
                <a:solidFill>
                  <a:srgbClr val="C00000"/>
                </a:solidFill>
              </a:rPr>
              <a:t>Theoretical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guarantees</a:t>
            </a:r>
            <a:r>
              <a:rPr lang="fr-FR" sz="2400" b="1" dirty="0" smtClean="0">
                <a:solidFill>
                  <a:srgbClr val="C00000"/>
                </a:solidFill>
              </a:rPr>
              <a:t> ?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Inspired</a:t>
            </a:r>
            <a:r>
              <a:rPr lang="fr-FR" sz="2400" dirty="0" smtClean="0"/>
              <a:t> by Compressive </a:t>
            </a:r>
            <a:r>
              <a:rPr lang="fr-FR" sz="2400" dirty="0" err="1" smtClean="0"/>
              <a:t>Sensing</a:t>
            </a:r>
            <a:r>
              <a:rPr lang="fr-FR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1: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</a:t>
            </a:r>
            <a:r>
              <a:rPr lang="fr-FR" sz="2400" dirty="0" err="1" smtClean="0"/>
              <a:t>Restricted</a:t>
            </a:r>
            <a:r>
              <a:rPr lang="fr-FR" sz="2400" dirty="0" smtClean="0"/>
              <a:t> </a:t>
            </a:r>
            <a:r>
              <a:rPr lang="fr-FR" sz="2400" dirty="0" err="1" smtClean="0"/>
              <a:t>Isometry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Property</a:t>
            </a:r>
            <a:r>
              <a:rPr lang="fr-FR" sz="2400" dirty="0" smtClean="0"/>
              <a:t> (RIP)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2: </a:t>
            </a:r>
            <a:r>
              <a:rPr lang="fr-FR" sz="2400" dirty="0" err="1" smtClean="0"/>
              <a:t>with</a:t>
            </a:r>
            <a:r>
              <a:rPr lang="fr-FR" sz="2400" dirty="0" smtClean="0"/>
              <a:t> dual </a:t>
            </a:r>
            <a:r>
              <a:rPr lang="fr-FR" sz="2400" dirty="0" err="1" smtClean="0"/>
              <a:t>certificates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1055063"/>
            <a:ext cx="1081894" cy="10818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3074931"/>
            <a:ext cx="1081894" cy="10818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9100" y="1118956"/>
            <a:ext cx="5775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Information-</a:t>
            </a:r>
            <a:r>
              <a:rPr lang="fr-FR" sz="2800" dirty="0" err="1" smtClean="0"/>
              <a:t>preservation</a:t>
            </a:r>
            <a:r>
              <a:rPr lang="fr-FR" sz="2800" dirty="0" smtClean="0"/>
              <a:t> </a:t>
            </a:r>
            <a:r>
              <a:rPr lang="fr-FR" sz="2800" dirty="0" err="1" smtClean="0"/>
              <a:t>guarantees</a:t>
            </a:r>
            <a:r>
              <a:rPr lang="fr-FR" sz="2800" dirty="0" smtClean="0"/>
              <a:t>: a RIP </a:t>
            </a:r>
            <a:r>
              <a:rPr lang="fr-FR" sz="2800" dirty="0" err="1" smtClean="0"/>
              <a:t>analysis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45005" y="3138824"/>
            <a:ext cx="5500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Total variation </a:t>
            </a:r>
            <a:r>
              <a:rPr lang="fr-FR" sz="2800" dirty="0" err="1" smtClean="0"/>
              <a:t>regularization</a:t>
            </a:r>
            <a:r>
              <a:rPr lang="fr-FR" sz="2800" dirty="0" smtClean="0"/>
              <a:t>:</a:t>
            </a:r>
          </a:p>
          <a:p>
            <a:pPr algn="ctr"/>
            <a:r>
              <a:rPr lang="fr-FR" sz="2800" dirty="0" smtClean="0"/>
              <a:t>a dual </a:t>
            </a:r>
            <a:r>
              <a:rPr lang="fr-FR" sz="2800" dirty="0" err="1" smtClean="0"/>
              <a:t>certificate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5094800"/>
            <a:ext cx="1081894" cy="108189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99100" y="5410879"/>
            <a:ext cx="3209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Conclusion, </a:t>
            </a:r>
            <a:r>
              <a:rPr lang="fr-FR" sz="2800" dirty="0" err="1" smtClean="0"/>
              <a:t>outlooks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4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1055063"/>
            <a:ext cx="1081894" cy="10818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3074931"/>
            <a:ext cx="1081894" cy="10818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9100" y="1118956"/>
            <a:ext cx="57751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Information-</a:t>
            </a:r>
            <a:r>
              <a:rPr lang="fr-FR" sz="2800" dirty="0" err="1" smtClean="0"/>
              <a:t>preservation</a:t>
            </a:r>
            <a:r>
              <a:rPr lang="fr-FR" sz="2800" dirty="0" smtClean="0"/>
              <a:t> </a:t>
            </a:r>
            <a:r>
              <a:rPr lang="fr-FR" sz="2800" dirty="0" err="1" smtClean="0"/>
              <a:t>guarantees</a:t>
            </a:r>
            <a:r>
              <a:rPr lang="fr-FR" sz="2800" dirty="0" smtClean="0"/>
              <a:t>: a RIP </a:t>
            </a:r>
            <a:r>
              <a:rPr lang="fr-FR" sz="2800" dirty="0" err="1" smtClean="0"/>
              <a:t>analysis</a:t>
            </a:r>
            <a:endParaRPr lang="fr-FR" sz="2800" dirty="0" smtClean="0"/>
          </a:p>
          <a:p>
            <a:pPr algn="ctr"/>
            <a:r>
              <a:rPr lang="fr-FR" dirty="0" smtClean="0"/>
              <a:t>Joint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b="1" dirty="0" smtClean="0"/>
              <a:t>R. </a:t>
            </a:r>
            <a:r>
              <a:rPr lang="fr-FR" b="1" dirty="0" err="1" smtClean="0"/>
              <a:t>Gribonval</a:t>
            </a:r>
            <a:r>
              <a:rPr lang="fr-FR" b="1" dirty="0" smtClean="0"/>
              <a:t>, G. Blanchard, Y. </a:t>
            </a:r>
            <a:r>
              <a:rPr lang="fr-FR" b="1" dirty="0" err="1" smtClean="0"/>
              <a:t>Traonmilin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745005" y="3138824"/>
            <a:ext cx="5500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Total variation </a:t>
            </a:r>
            <a:r>
              <a:rPr lang="fr-FR" sz="2800" dirty="0" err="1" smtClean="0"/>
              <a:t>regularization</a:t>
            </a:r>
            <a:r>
              <a:rPr lang="fr-FR" sz="2800" dirty="0" smtClean="0"/>
              <a:t>:</a:t>
            </a:r>
          </a:p>
          <a:p>
            <a:pPr algn="ctr"/>
            <a:r>
              <a:rPr lang="fr-FR" sz="2800" dirty="0" smtClean="0"/>
              <a:t>a dual </a:t>
            </a:r>
            <a:r>
              <a:rPr lang="fr-FR" sz="2800" dirty="0" err="1" smtClean="0"/>
              <a:t>certificate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5094800"/>
            <a:ext cx="1081894" cy="108189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99100" y="5410879"/>
            <a:ext cx="3209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Conclusion, </a:t>
            </a:r>
            <a:r>
              <a:rPr lang="fr-FR" sz="2800" dirty="0" err="1" smtClean="0"/>
              <a:t>outlooks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2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à coins arrondis 61"/>
          <p:cNvSpPr/>
          <p:nvPr/>
        </p:nvSpPr>
        <p:spPr>
          <a:xfrm>
            <a:off x="5647051" y="3493346"/>
            <a:ext cx="2398470" cy="4586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647578" y="2902384"/>
            <a:ext cx="1946238" cy="45866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825301" y="2989377"/>
            <a:ext cx="183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True</a:t>
            </a:r>
            <a:r>
              <a:rPr lang="fr-FR" dirty="0" smtClean="0"/>
              <a:t> distribution: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Recall</a:t>
            </a:r>
            <a:r>
              <a:rPr lang="fr-FR" dirty="0" smtClean="0"/>
              <a:t>: </a:t>
            </a:r>
            <a:r>
              <a:rPr lang="fr-FR" dirty="0" err="1" smtClean="0"/>
              <a:t>Linear</a:t>
            </a:r>
            <a:r>
              <a:rPr lang="fr-FR" dirty="0" smtClean="0"/>
              <a:t> inverse </a:t>
            </a:r>
            <a:r>
              <a:rPr lang="fr-FR" dirty="0" err="1" smtClean="0"/>
              <a:t>problem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93" y="2959157"/>
            <a:ext cx="1790476" cy="313905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98" y="3583667"/>
            <a:ext cx="1819739" cy="27310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3" y="2533286"/>
            <a:ext cx="1623600" cy="1337082"/>
          </a:xfrm>
          <a:prstGeom prst="rect">
            <a:avLst/>
          </a:prstGeom>
        </p:spPr>
      </p:pic>
      <p:cxnSp>
        <p:nvCxnSpPr>
          <p:cNvPr id="36" name="Connecteur droit avec flèche 35"/>
          <p:cNvCxnSpPr/>
          <p:nvPr/>
        </p:nvCxnSpPr>
        <p:spPr>
          <a:xfrm>
            <a:off x="2001664" y="1594517"/>
            <a:ext cx="1575705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6" y="966942"/>
            <a:ext cx="1622904" cy="133650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724714" y="1026888"/>
            <a:ext cx="201177" cy="122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44" y="1531812"/>
            <a:ext cx="101828" cy="165466"/>
          </a:xfrm>
          <a:prstGeom prst="rect">
            <a:avLst/>
          </a:prstGeom>
        </p:spPr>
      </p:pic>
      <p:cxnSp>
        <p:nvCxnSpPr>
          <p:cNvPr id="44" name="Connecteur droit avec flèche 43"/>
          <p:cNvCxnSpPr/>
          <p:nvPr/>
        </p:nvCxnSpPr>
        <p:spPr>
          <a:xfrm>
            <a:off x="4089862" y="1577891"/>
            <a:ext cx="1936482" cy="0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73" y="965433"/>
            <a:ext cx="1622882" cy="1336491"/>
          </a:xfrm>
          <a:prstGeom prst="rect">
            <a:avLst/>
          </a:prstGeom>
        </p:spPr>
      </p:pic>
      <p:cxnSp>
        <p:nvCxnSpPr>
          <p:cNvPr id="46" name="Connecteur droit avec flèche 45"/>
          <p:cNvCxnSpPr/>
          <p:nvPr/>
        </p:nvCxnSpPr>
        <p:spPr>
          <a:xfrm flipV="1">
            <a:off x="1935226" y="1868870"/>
            <a:ext cx="1625517" cy="1260916"/>
          </a:xfrm>
          <a:prstGeom prst="straightConnector1">
            <a:avLst/>
          </a:prstGeom>
          <a:ln w="127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Image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8" y="2233691"/>
            <a:ext cx="196571" cy="19504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24" y="2620259"/>
            <a:ext cx="280719" cy="18338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11" y="2306210"/>
            <a:ext cx="1001755" cy="250999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585265" y="4719700"/>
            <a:ext cx="7758635" cy="163121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Estimation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= </a:t>
            </a:r>
            <a:r>
              <a:rPr lang="fr-FR" sz="2000" b="1" dirty="0" err="1" smtClean="0"/>
              <a:t>linear</a:t>
            </a:r>
            <a:r>
              <a:rPr lang="fr-FR" sz="2000" b="1" dirty="0" smtClean="0"/>
              <a:t> inverse </a:t>
            </a:r>
            <a:r>
              <a:rPr lang="fr-FR" sz="2000" b="1" dirty="0" err="1" smtClean="0"/>
              <a:t>problem</a:t>
            </a:r>
            <a:r>
              <a:rPr lang="fr-FR" sz="2000" b="1" dirty="0" smtClean="0"/>
              <a:t> </a:t>
            </a:r>
            <a:r>
              <a:rPr lang="fr-FR" sz="2000" dirty="0" smtClean="0"/>
              <a:t>on </a:t>
            </a:r>
            <a:r>
              <a:rPr lang="fr-FR" sz="2000" dirty="0" err="1" smtClean="0"/>
              <a:t>measures</a:t>
            </a: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 smtClean="0"/>
              <a:t>Extremely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ill-posed</a:t>
            </a:r>
            <a:r>
              <a:rPr lang="fr-FR" sz="2000" b="1" dirty="0" smtClean="0"/>
              <a:t> !</a:t>
            </a: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i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i="1" dirty="0" err="1" smtClean="0">
                <a:solidFill>
                  <a:srgbClr val="C00000"/>
                </a:solidFill>
              </a:rPr>
              <a:t>Feasibility</a:t>
            </a:r>
            <a:r>
              <a:rPr lang="fr-FR" sz="2000" b="1" i="1" dirty="0" smtClean="0">
                <a:solidFill>
                  <a:srgbClr val="C00000"/>
                </a:solidFill>
              </a:rPr>
              <a:t>? </a:t>
            </a:r>
            <a:r>
              <a:rPr lang="fr-FR" i="1" dirty="0" smtClean="0">
                <a:solidFill>
                  <a:schemeClr val="tx1"/>
                </a:solidFill>
              </a:rPr>
              <a:t>(information-</a:t>
            </a:r>
            <a:r>
              <a:rPr lang="fr-FR" i="1" dirty="0" err="1" smtClean="0">
                <a:solidFill>
                  <a:schemeClr val="tx1"/>
                </a:solidFill>
              </a:rPr>
              <a:t>preservation</a:t>
            </a:r>
            <a:r>
              <a:rPr lang="fr-FR" i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5" name="Image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0" y="3922172"/>
            <a:ext cx="297214" cy="221812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40513" y="980074"/>
            <a:ext cx="193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C00000"/>
                </a:solidFill>
              </a:rPr>
              <a:t>Best </a:t>
            </a:r>
            <a:r>
              <a:rPr lang="fr-FR" sz="1600" b="1" i="1" dirty="0" err="1" smtClean="0">
                <a:solidFill>
                  <a:srgbClr val="C00000"/>
                </a:solidFill>
              </a:rPr>
              <a:t>algorithm</a:t>
            </a:r>
            <a:r>
              <a:rPr lang="fr-FR" sz="1600" b="1" i="1" dirty="0" smtClean="0">
                <a:solidFill>
                  <a:srgbClr val="C00000"/>
                </a:solidFill>
              </a:rPr>
              <a:t> possible</a:t>
            </a:r>
            <a:endParaRPr lang="fr-FR" sz="1600" b="1" i="1" dirty="0">
              <a:solidFill>
                <a:srgbClr val="C0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825302" y="3582679"/>
            <a:ext cx="183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Sketch: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5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5" grpId="0" animBg="1"/>
      <p:bldP spid="24" grpId="0"/>
      <p:bldP spid="52" grpId="0" animBg="1"/>
      <p:bldP spid="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123614" y="884056"/>
            <a:ext cx="251241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 smtClean="0"/>
              <a:t>      : Model set of « simple » distributions (</a:t>
            </a:r>
            <a:r>
              <a:rPr lang="fr-FR" sz="1600" i="1" dirty="0" err="1" smtClean="0"/>
              <a:t>eg</a:t>
            </a:r>
            <a:r>
              <a:rPr lang="fr-FR" sz="1600" i="1" dirty="0" smtClean="0"/>
              <a:t>. </a:t>
            </a:r>
            <a:r>
              <a:rPr lang="fr-FR" sz="1600" i="1" dirty="0" err="1" smtClean="0"/>
              <a:t>GMMs</a:t>
            </a:r>
            <a:r>
              <a:rPr lang="fr-FR" sz="1600" i="1" dirty="0" smtClean="0"/>
              <a:t>)</a:t>
            </a:r>
            <a:endParaRPr lang="fr-FR" sz="1600" i="1" dirty="0"/>
          </a:p>
        </p:txBody>
      </p:sp>
      <p:sp>
        <p:nvSpPr>
          <p:cNvPr id="77" name="Ellipse 76"/>
          <p:cNvSpPr/>
          <p:nvPr/>
        </p:nvSpPr>
        <p:spPr>
          <a:xfrm>
            <a:off x="206922" y="1207401"/>
            <a:ext cx="2982909" cy="15211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8" y="1501462"/>
            <a:ext cx="1500285" cy="994813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06923" y="4524428"/>
            <a:ext cx="4448204" cy="109539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755815" y="4524964"/>
            <a:ext cx="4254371" cy="10948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143117" y="2566770"/>
            <a:ext cx="3148268" cy="426294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 </a:t>
            </a:r>
            <a:r>
              <a:rPr lang="fr-FR" dirty="0" err="1" smtClean="0"/>
              <a:t>preservation</a:t>
            </a:r>
            <a:r>
              <a:rPr lang="fr-FR" dirty="0" smtClean="0"/>
              <a:t> </a:t>
            </a:r>
            <a:r>
              <a:rPr lang="fr-FR" dirty="0" err="1" smtClean="0"/>
              <a:t>guarantees</a:t>
            </a:r>
            <a:endParaRPr lang="fr-FR" dirty="0"/>
          </a:p>
        </p:txBody>
      </p:sp>
      <p:pic>
        <p:nvPicPr>
          <p:cNvPr id="39" name="Imag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768" y="2103564"/>
            <a:ext cx="823305" cy="30877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346" y="1754827"/>
            <a:ext cx="821767" cy="3081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54" y="5113126"/>
            <a:ext cx="3424618" cy="32828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6922" y="6001816"/>
            <a:ext cx="8803264" cy="4086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New goal:</a:t>
            </a:r>
            <a:r>
              <a:rPr lang="fr-FR" b="1" dirty="0" smtClean="0"/>
              <a:t> </a:t>
            </a:r>
            <a:r>
              <a:rPr lang="fr-FR" b="1" dirty="0" err="1" smtClean="0"/>
              <a:t>find</a:t>
            </a:r>
            <a:r>
              <a:rPr lang="fr-FR" b="1" dirty="0" smtClean="0"/>
              <a:t>/</a:t>
            </a:r>
            <a:r>
              <a:rPr lang="fr-FR" b="1" dirty="0" err="1" smtClean="0"/>
              <a:t>construct</a:t>
            </a:r>
            <a:r>
              <a:rPr lang="fr-FR" b="1" dirty="0" smtClean="0"/>
              <a:t> </a:t>
            </a:r>
            <a:r>
              <a:rPr lang="fr-FR" b="1" dirty="0" err="1" smtClean="0"/>
              <a:t>models</a:t>
            </a:r>
            <a:r>
              <a:rPr lang="fr-FR" b="1" dirty="0" smtClean="0"/>
              <a:t>         and </a:t>
            </a:r>
            <a:r>
              <a:rPr lang="fr-FR" b="1" dirty="0" err="1" smtClean="0"/>
              <a:t>operators</a:t>
            </a:r>
            <a:r>
              <a:rPr lang="fr-FR" b="1" dirty="0" smtClean="0"/>
              <a:t>        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satisfy</a:t>
            </a:r>
            <a:r>
              <a:rPr lang="fr-FR" b="1" dirty="0" smtClean="0"/>
              <a:t> the LRIP (</a:t>
            </a:r>
            <a:r>
              <a:rPr lang="fr-FR" b="1" dirty="0" err="1" smtClean="0"/>
              <a:t>w.h.p</a:t>
            </a:r>
            <a:r>
              <a:rPr lang="fr-FR" b="1" dirty="0" smtClean="0"/>
              <a:t>.)</a:t>
            </a:r>
            <a:endParaRPr lang="fr-FR" b="1" dirty="0"/>
          </a:p>
        </p:txBody>
      </p:sp>
      <p:pic>
        <p:nvPicPr>
          <p:cNvPr id="80" name="Image 7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81" y="2676668"/>
            <a:ext cx="2979374" cy="2331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11" y="6081185"/>
            <a:ext cx="261636" cy="25960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55665" y="3075968"/>
            <a:ext cx="3807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smtClean="0"/>
              <a:t>Non-</a:t>
            </a:r>
            <a:r>
              <a:rPr lang="fr-FR" sz="1600" i="1" dirty="0" err="1" smtClean="0"/>
              <a:t>convex</a:t>
            </a:r>
            <a:r>
              <a:rPr lang="fr-FR" sz="1600" i="1" dirty="0" smtClean="0"/>
              <a:t> </a:t>
            </a:r>
            <a:r>
              <a:rPr lang="fr-FR" sz="1600" b="1" i="1" dirty="0" err="1" smtClean="0"/>
              <a:t>generalized</a:t>
            </a:r>
            <a:r>
              <a:rPr lang="fr-FR" sz="1600" b="1" i="1" dirty="0" smtClean="0"/>
              <a:t> moment </a:t>
            </a:r>
            <a:r>
              <a:rPr lang="fr-FR" sz="1600" b="1" i="1" dirty="0" err="1" smtClean="0"/>
              <a:t>matching</a:t>
            </a:r>
            <a:endParaRPr lang="fr-FR" sz="1600" b="1" i="1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2" y="3709611"/>
            <a:ext cx="2756437" cy="76304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6" y="1095077"/>
            <a:ext cx="181333" cy="18742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256" y="1472243"/>
            <a:ext cx="163616" cy="16759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84" y="2959773"/>
            <a:ext cx="196571" cy="19504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486" y="3137713"/>
            <a:ext cx="188953" cy="18133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186" y="3483058"/>
            <a:ext cx="314459" cy="166234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2257813" y="1754827"/>
            <a:ext cx="290371" cy="290371"/>
            <a:chOff x="2257813" y="1754827"/>
            <a:chExt cx="290371" cy="290371"/>
          </a:xfrm>
        </p:grpSpPr>
        <p:sp>
          <p:nvSpPr>
            <p:cNvPr id="12" name="Ellipse 11"/>
            <p:cNvSpPr/>
            <p:nvPr/>
          </p:nvSpPr>
          <p:spPr>
            <a:xfrm>
              <a:off x="2257813" y="1754827"/>
              <a:ext cx="290371" cy="290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5" name="Image 4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208" y="1803642"/>
              <a:ext cx="226163" cy="169260"/>
            </a:xfrm>
            <a:prstGeom prst="rect">
              <a:avLst/>
            </a:prstGeom>
          </p:spPr>
        </p:pic>
      </p:grpSp>
      <p:cxnSp>
        <p:nvCxnSpPr>
          <p:cNvPr id="46" name="Connecteur droit avec flèche 45"/>
          <p:cNvCxnSpPr/>
          <p:nvPr/>
        </p:nvCxnSpPr>
        <p:spPr>
          <a:xfrm>
            <a:off x="2402066" y="2063023"/>
            <a:ext cx="6597" cy="1865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" name="Image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85" y="3952315"/>
            <a:ext cx="101609" cy="164929"/>
          </a:xfrm>
          <a:prstGeom prst="rect">
            <a:avLst/>
          </a:prstGeom>
        </p:spPr>
      </p:pic>
      <p:cxnSp>
        <p:nvCxnSpPr>
          <p:cNvPr id="48" name="Connecteur droit avec flèche 47"/>
          <p:cNvCxnSpPr/>
          <p:nvPr/>
        </p:nvCxnSpPr>
        <p:spPr>
          <a:xfrm flipH="1">
            <a:off x="1878561" y="3962426"/>
            <a:ext cx="523505" cy="85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89" y="4047173"/>
            <a:ext cx="231999" cy="151557"/>
          </a:xfrm>
          <a:prstGeom prst="rect">
            <a:avLst/>
          </a:prstGeom>
        </p:spPr>
      </p:pic>
      <p:sp>
        <p:nvSpPr>
          <p:cNvPr id="50" name="Forme libre 49"/>
          <p:cNvSpPr/>
          <p:nvPr/>
        </p:nvSpPr>
        <p:spPr>
          <a:xfrm>
            <a:off x="1511854" y="1962615"/>
            <a:ext cx="280758" cy="1965925"/>
          </a:xfrm>
          <a:custGeom>
            <a:avLst/>
            <a:gdLst>
              <a:gd name="connsiteX0" fmla="*/ 256164 w 285424"/>
              <a:gd name="connsiteY0" fmla="*/ 2077516 h 2077516"/>
              <a:gd name="connsiteX1" fmla="*/ 132 w 285424"/>
              <a:gd name="connsiteY1" fmla="*/ 1133856 h 2077516"/>
              <a:gd name="connsiteX2" fmla="*/ 285424 w 285424"/>
              <a:gd name="connsiteY2" fmla="*/ 0 h 20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424" h="2077516">
                <a:moveTo>
                  <a:pt x="256164" y="2077516"/>
                </a:moveTo>
                <a:cubicBezTo>
                  <a:pt x="125709" y="1778812"/>
                  <a:pt x="-4745" y="1480109"/>
                  <a:pt x="132" y="1133856"/>
                </a:cubicBezTo>
                <a:cubicBezTo>
                  <a:pt x="5009" y="787603"/>
                  <a:pt x="228122" y="141427"/>
                  <a:pt x="285424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686908" y="1712617"/>
            <a:ext cx="290371" cy="290371"/>
            <a:chOff x="1686908" y="1712617"/>
            <a:chExt cx="290371" cy="290371"/>
          </a:xfrm>
        </p:grpSpPr>
        <p:sp>
          <p:nvSpPr>
            <p:cNvPr id="61" name="Ellipse 60"/>
            <p:cNvSpPr/>
            <p:nvPr/>
          </p:nvSpPr>
          <p:spPr>
            <a:xfrm>
              <a:off x="1686908" y="1712617"/>
              <a:ext cx="290371" cy="290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982" y="1770524"/>
              <a:ext cx="140225" cy="174559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224222" y="4533104"/>
            <a:ext cx="4430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Goal</a:t>
            </a:r>
            <a:endParaRPr lang="fr-FR" sz="2000" b="1" dirty="0" smtClean="0"/>
          </a:p>
          <a:p>
            <a:r>
              <a:rPr lang="fr-FR" b="1" dirty="0" err="1" smtClean="0"/>
              <a:t>Prove</a:t>
            </a:r>
            <a:r>
              <a:rPr lang="fr-FR" b="1" dirty="0" smtClean="0"/>
              <a:t> the existence of a </a:t>
            </a:r>
            <a:r>
              <a:rPr lang="fr-FR" b="1" i="1" dirty="0" err="1" smtClean="0"/>
              <a:t>decoder</a:t>
            </a:r>
            <a:r>
              <a:rPr lang="fr-FR" b="1" i="1" dirty="0" smtClean="0"/>
              <a:t>        </a:t>
            </a:r>
            <a:r>
              <a:rPr lang="fr-FR" b="1" dirty="0" smtClean="0"/>
              <a:t> </a:t>
            </a:r>
            <a:r>
              <a:rPr lang="fr-FR" b="1" dirty="0" err="1" smtClean="0"/>
              <a:t>robust</a:t>
            </a:r>
            <a:r>
              <a:rPr lang="fr-FR" b="1" dirty="0" smtClean="0"/>
              <a:t> to </a:t>
            </a:r>
            <a:r>
              <a:rPr lang="fr-FR" b="1" dirty="0" smtClean="0">
                <a:solidFill>
                  <a:srgbClr val="C00000"/>
                </a:solidFill>
              </a:rPr>
              <a:t>noise</a:t>
            </a:r>
            <a:r>
              <a:rPr lang="fr-FR" b="1" dirty="0" smtClean="0"/>
              <a:t> and stable to </a:t>
            </a:r>
            <a:r>
              <a:rPr lang="fr-FR" b="1" dirty="0" err="1" smtClean="0">
                <a:solidFill>
                  <a:srgbClr val="C00000"/>
                </a:solidFill>
              </a:rPr>
              <a:t>modeling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error</a:t>
            </a:r>
            <a:r>
              <a:rPr lang="fr-FR" b="1" dirty="0" smtClean="0"/>
              <a:t>. </a:t>
            </a:r>
            <a:endParaRPr lang="fr-FR" b="1" dirty="0"/>
          </a:p>
        </p:txBody>
      </p:sp>
      <p:pic>
        <p:nvPicPr>
          <p:cNvPr id="62" name="Image 6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865" y="4972068"/>
            <a:ext cx="228633" cy="219413"/>
          </a:xfrm>
          <a:prstGeom prst="rect">
            <a:avLst/>
          </a:prstGeom>
        </p:spPr>
      </p:pic>
      <p:sp>
        <p:nvSpPr>
          <p:cNvPr id="78" name="Ellipse 77"/>
          <p:cNvSpPr/>
          <p:nvPr/>
        </p:nvSpPr>
        <p:spPr>
          <a:xfrm>
            <a:off x="6122006" y="1199535"/>
            <a:ext cx="2982909" cy="15211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91" y="1506474"/>
            <a:ext cx="1500285" cy="99481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15" y="3714623"/>
            <a:ext cx="2756437" cy="763047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49" y="1100089"/>
            <a:ext cx="181333" cy="187429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949" y="1477255"/>
            <a:ext cx="163616" cy="167598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957" y="3051852"/>
            <a:ext cx="196571" cy="195048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879" y="3488070"/>
            <a:ext cx="314459" cy="166234"/>
          </a:xfrm>
          <a:prstGeom prst="rect">
            <a:avLst/>
          </a:prstGeom>
        </p:spPr>
      </p:pic>
      <p:cxnSp>
        <p:nvCxnSpPr>
          <p:cNvPr id="60" name="Connecteur droit avec flèche 59"/>
          <p:cNvCxnSpPr/>
          <p:nvPr/>
        </p:nvCxnSpPr>
        <p:spPr>
          <a:xfrm>
            <a:off x="7608439" y="2155102"/>
            <a:ext cx="0" cy="20161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2" name="Groupe 71"/>
          <p:cNvGrpSpPr/>
          <p:nvPr/>
        </p:nvGrpSpPr>
        <p:grpSpPr>
          <a:xfrm>
            <a:off x="7434334" y="1864731"/>
            <a:ext cx="290371" cy="290371"/>
            <a:chOff x="7442647" y="1864731"/>
            <a:chExt cx="290371" cy="290371"/>
          </a:xfrm>
        </p:grpSpPr>
        <p:sp>
          <p:nvSpPr>
            <p:cNvPr id="64" name="Ellipse 63"/>
            <p:cNvSpPr/>
            <p:nvPr/>
          </p:nvSpPr>
          <p:spPr>
            <a:xfrm>
              <a:off x="7442647" y="1864731"/>
              <a:ext cx="290371" cy="290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" name="Image 70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782" y="1906013"/>
              <a:ext cx="201033" cy="197913"/>
            </a:xfrm>
            <a:prstGeom prst="rect">
              <a:avLst/>
            </a:prstGeom>
          </p:spPr>
        </p:pic>
      </p:grpSp>
      <p:grpSp>
        <p:nvGrpSpPr>
          <p:cNvPr id="26" name="Groupe 25"/>
          <p:cNvGrpSpPr/>
          <p:nvPr/>
        </p:nvGrpSpPr>
        <p:grpSpPr>
          <a:xfrm>
            <a:off x="6956797" y="1914211"/>
            <a:ext cx="290371" cy="290371"/>
            <a:chOff x="6956797" y="1914211"/>
            <a:chExt cx="290371" cy="290371"/>
          </a:xfrm>
        </p:grpSpPr>
        <p:sp>
          <p:nvSpPr>
            <p:cNvPr id="67" name="Ellipse 66"/>
            <p:cNvSpPr/>
            <p:nvPr/>
          </p:nvSpPr>
          <p:spPr>
            <a:xfrm>
              <a:off x="6956797" y="1914211"/>
              <a:ext cx="290371" cy="290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184" y="2005371"/>
              <a:ext cx="137630" cy="113761"/>
            </a:xfrm>
            <a:prstGeom prst="rect">
              <a:avLst/>
            </a:prstGeom>
          </p:spPr>
        </p:pic>
      </p:grpSp>
      <p:cxnSp>
        <p:nvCxnSpPr>
          <p:cNvPr id="70" name="Connecteur droit avec flèche 69"/>
          <p:cNvCxnSpPr/>
          <p:nvPr/>
        </p:nvCxnSpPr>
        <p:spPr>
          <a:xfrm>
            <a:off x="7104404" y="2212375"/>
            <a:ext cx="6597" cy="1865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7104404" y="4117244"/>
            <a:ext cx="443552" cy="81486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 7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574" y="6102088"/>
            <a:ext cx="239551" cy="245380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4755815" y="4527257"/>
            <a:ext cx="4254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C00000"/>
                </a:solidFill>
              </a:rPr>
              <a:t>Lower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Restricted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Isometry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Property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228690" y="5618998"/>
            <a:ext cx="2599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« Instance-optimal » </a:t>
            </a:r>
            <a:r>
              <a:rPr lang="fr-FR" sz="1600" i="1" dirty="0" err="1" smtClean="0"/>
              <a:t>decoder</a:t>
            </a:r>
            <a:endParaRPr lang="fr-FR" sz="1600" i="1" dirty="0"/>
          </a:p>
        </p:txBody>
      </p:sp>
      <p:pic>
        <p:nvPicPr>
          <p:cNvPr id="63" name="Image 6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027" y="968748"/>
            <a:ext cx="163616" cy="167598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1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2" grpId="0" animBg="1"/>
      <p:bldP spid="31" grpId="0" animBg="1"/>
      <p:bldP spid="20" grpId="0" animBg="1"/>
      <p:bldP spid="4" grpId="0" animBg="1"/>
      <p:bldP spid="9" grpId="0"/>
      <p:bldP spid="50" grpId="0" animBg="1"/>
      <p:bldP spid="7" grpId="0"/>
      <p:bldP spid="78" grpId="0" animBg="1"/>
      <p:bldP spid="76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Appropriate</a:t>
            </a:r>
            <a:r>
              <a:rPr lang="fr-FR" sz="3200" dirty="0" smtClean="0"/>
              <a:t> </a:t>
            </a:r>
            <a:r>
              <a:rPr lang="fr-FR" sz="3200" dirty="0" err="1" smtClean="0"/>
              <a:t>metric</a:t>
            </a:r>
            <a:endParaRPr lang="fr-FR" sz="3200" dirty="0"/>
          </a:p>
        </p:txBody>
      </p:sp>
      <p:grpSp>
        <p:nvGrpSpPr>
          <p:cNvPr id="9" name="Groupe 8"/>
          <p:cNvGrpSpPr/>
          <p:nvPr/>
        </p:nvGrpSpPr>
        <p:grpSpPr>
          <a:xfrm>
            <a:off x="287866" y="3886001"/>
            <a:ext cx="4087446" cy="1681156"/>
            <a:chOff x="304799" y="4352840"/>
            <a:chExt cx="4087446" cy="1681156"/>
          </a:xfrm>
        </p:grpSpPr>
        <p:sp>
          <p:nvSpPr>
            <p:cNvPr id="20" name="Rectangle 19"/>
            <p:cNvSpPr/>
            <p:nvPr/>
          </p:nvSpPr>
          <p:spPr>
            <a:xfrm>
              <a:off x="304799" y="4352840"/>
              <a:ext cx="4087446" cy="1681156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6" name="Image 4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128" y="4777462"/>
              <a:ext cx="2272408" cy="257294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312418" y="4361153"/>
              <a:ext cx="4071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Kernel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mean</a:t>
              </a:r>
              <a:r>
                <a:rPr lang="fr-FR" b="1" dirty="0" smtClean="0"/>
                <a:t> </a:t>
              </a:r>
              <a:r>
                <a:rPr lang="fr-FR" sz="1600" i="1" dirty="0" smtClean="0"/>
                <a:t>[</a:t>
              </a:r>
              <a:r>
                <a:rPr lang="fr-FR" sz="1600" i="1" dirty="0" err="1" smtClean="0"/>
                <a:t>Gretton</a:t>
              </a:r>
              <a:r>
                <a:rPr lang="fr-FR" sz="1600" i="1" dirty="0" smtClean="0"/>
                <a:t> 2006]</a:t>
              </a:r>
              <a:endParaRPr lang="fr-FR" i="1" dirty="0">
                <a:solidFill>
                  <a:srgbClr val="C00000"/>
                </a:solidFill>
              </a:endParaRPr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1270601" y="5166367"/>
              <a:ext cx="2161143" cy="750335"/>
              <a:chOff x="410799" y="5158561"/>
              <a:chExt cx="2161143" cy="750335"/>
            </a:xfrm>
          </p:grpSpPr>
          <p:pic>
            <p:nvPicPr>
              <p:cNvPr id="27" name="Image 26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799" y="5158561"/>
                <a:ext cx="2161143" cy="750335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3065" y="5251516"/>
                <a:ext cx="722550" cy="595041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751" y="5243594"/>
                <a:ext cx="716750" cy="595041"/>
              </a:xfrm>
              <a:prstGeom prst="rect">
                <a:avLst/>
              </a:prstGeom>
            </p:spPr>
          </p:pic>
        </p:grpSp>
      </p:grpSp>
      <p:grpSp>
        <p:nvGrpSpPr>
          <p:cNvPr id="6" name="Groupe 5"/>
          <p:cNvGrpSpPr/>
          <p:nvPr/>
        </p:nvGrpSpPr>
        <p:grpSpPr>
          <a:xfrm>
            <a:off x="272236" y="1732190"/>
            <a:ext cx="4095759" cy="1499652"/>
            <a:chOff x="289169" y="2199029"/>
            <a:chExt cx="4095759" cy="1499652"/>
          </a:xfrm>
        </p:grpSpPr>
        <p:sp>
          <p:nvSpPr>
            <p:cNvPr id="15" name="Rectangle 14"/>
            <p:cNvSpPr/>
            <p:nvPr/>
          </p:nvSpPr>
          <p:spPr>
            <a:xfrm>
              <a:off x="297482" y="2199029"/>
              <a:ext cx="4087446" cy="1499652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04" y="3076704"/>
              <a:ext cx="853181" cy="278247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289169" y="2205333"/>
              <a:ext cx="4087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/>
                <a:t>Reproducing</a:t>
              </a:r>
              <a:r>
                <a:rPr lang="fr-FR" dirty="0" smtClean="0"/>
                <a:t> </a:t>
              </a:r>
              <a:r>
                <a:rPr lang="fr-FR" dirty="0" err="1" smtClean="0"/>
                <a:t>kernel</a:t>
              </a:r>
              <a:r>
                <a:rPr lang="fr-FR" dirty="0" smtClean="0"/>
                <a:t>:</a:t>
              </a:r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2081207" y="2836218"/>
              <a:ext cx="1623698" cy="755742"/>
              <a:chOff x="1475619" y="3235731"/>
              <a:chExt cx="1623698" cy="755742"/>
            </a:xfrm>
          </p:grpSpPr>
          <p:pic>
            <p:nvPicPr>
              <p:cNvPr id="34" name="Image 33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619" y="3339070"/>
                <a:ext cx="1623698" cy="563738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1782379" y="3235731"/>
                <a:ext cx="182888" cy="75574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11291" y="3235731"/>
                <a:ext cx="182888" cy="7557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55" name="Connecteur droit avec flèche 54"/>
          <p:cNvCxnSpPr>
            <a:stCxn id="15" idx="2"/>
            <a:endCxn id="21" idx="0"/>
          </p:cNvCxnSpPr>
          <p:nvPr/>
        </p:nvCxnSpPr>
        <p:spPr>
          <a:xfrm>
            <a:off x="2324272" y="3231842"/>
            <a:ext cx="7122" cy="662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69674" y="876892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Goal: LRIP</a:t>
            </a:r>
            <a:endParaRPr lang="fr-FR" b="1" dirty="0"/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5" y="903993"/>
            <a:ext cx="6754951" cy="317508"/>
          </a:xfrm>
          <a:prstGeom prst="rect">
            <a:avLst/>
          </a:prstGeom>
        </p:spPr>
      </p:pic>
      <p:cxnSp>
        <p:nvCxnSpPr>
          <p:cNvPr id="50" name="Connecteur droit avec flèche 49"/>
          <p:cNvCxnSpPr/>
          <p:nvPr/>
        </p:nvCxnSpPr>
        <p:spPr>
          <a:xfrm>
            <a:off x="6790110" y="3245876"/>
            <a:ext cx="0" cy="608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731060" y="1732190"/>
            <a:ext cx="4087446" cy="1499652"/>
            <a:chOff x="4731060" y="1732190"/>
            <a:chExt cx="4087446" cy="1499652"/>
          </a:xfrm>
        </p:grpSpPr>
        <p:sp>
          <p:nvSpPr>
            <p:cNvPr id="39" name="Rectangle 38"/>
            <p:cNvSpPr/>
            <p:nvPr/>
          </p:nvSpPr>
          <p:spPr>
            <a:xfrm>
              <a:off x="4731060" y="1732190"/>
              <a:ext cx="4087446" cy="1499652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050640" y="2092331"/>
              <a:ext cx="34789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: </a:t>
              </a:r>
              <a:r>
                <a:rPr lang="fr-FR" sz="2000" dirty="0" err="1" smtClean="0"/>
                <a:t>random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features</a:t>
              </a:r>
              <a:r>
                <a:rPr lang="fr-FR" sz="2000" dirty="0" smtClean="0"/>
                <a:t> </a:t>
              </a:r>
              <a:r>
                <a:rPr lang="fr-FR" i="1" dirty="0" smtClean="0"/>
                <a:t>[</a:t>
              </a:r>
              <a:r>
                <a:rPr lang="fr-FR" i="1" dirty="0" err="1" smtClean="0"/>
                <a:t>Rahimi</a:t>
              </a:r>
              <a:r>
                <a:rPr lang="fr-FR" i="1" dirty="0" smtClean="0"/>
                <a:t> 2007]</a:t>
              </a:r>
              <a:r>
                <a:rPr lang="fr-FR" sz="2000" dirty="0" smtClean="0"/>
                <a:t> to </a:t>
              </a:r>
              <a:r>
                <a:rPr lang="fr-FR" sz="2000" dirty="0" err="1" smtClean="0"/>
                <a:t>approximate</a:t>
              </a:r>
              <a:endParaRPr lang="fr-FR" sz="2000" dirty="0"/>
            </a:p>
          </p:txBody>
        </p:sp>
        <p:pic>
          <p:nvPicPr>
            <p:cNvPr id="12" name="Image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05" y="2159185"/>
              <a:ext cx="188069" cy="210194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410" y="2540721"/>
              <a:ext cx="151192" cy="138287"/>
            </a:xfrm>
            <a:prstGeom prst="rect">
              <a:avLst/>
            </a:prstGeom>
          </p:spPr>
        </p:pic>
      </p:grpSp>
      <p:grpSp>
        <p:nvGrpSpPr>
          <p:cNvPr id="33" name="Groupe 32"/>
          <p:cNvGrpSpPr/>
          <p:nvPr/>
        </p:nvGrpSpPr>
        <p:grpSpPr>
          <a:xfrm>
            <a:off x="4731060" y="3854687"/>
            <a:ext cx="4087446" cy="1681156"/>
            <a:chOff x="4731060" y="3854687"/>
            <a:chExt cx="4087446" cy="1681156"/>
          </a:xfrm>
        </p:grpSpPr>
        <p:sp>
          <p:nvSpPr>
            <p:cNvPr id="49" name="Rectangle 48"/>
            <p:cNvSpPr/>
            <p:nvPr/>
          </p:nvSpPr>
          <p:spPr>
            <a:xfrm>
              <a:off x="4731060" y="3854687"/>
              <a:ext cx="4087446" cy="1681156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2" name="Imag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586" y="4681554"/>
              <a:ext cx="3747664" cy="381320"/>
            </a:xfrm>
            <a:prstGeom prst="rect">
              <a:avLst/>
            </a:prstGeom>
          </p:spPr>
        </p:pic>
        <p:sp>
          <p:nvSpPr>
            <p:cNvPr id="54" name="ZoneTexte 53"/>
            <p:cNvSpPr txBox="1"/>
            <p:nvPr/>
          </p:nvSpPr>
          <p:spPr>
            <a:xfrm>
              <a:off x="4734705" y="3857911"/>
              <a:ext cx="4071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Basis for LRIP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5" name="Imag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18" y="3398054"/>
            <a:ext cx="1432382" cy="22857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e 41"/>
          <p:cNvSpPr/>
          <p:nvPr/>
        </p:nvSpPr>
        <p:spPr>
          <a:xfrm>
            <a:off x="5270417" y="1267326"/>
            <a:ext cx="3609320" cy="22270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81" y="4202640"/>
            <a:ext cx="4035700" cy="1117178"/>
          </a:xfrm>
          <a:prstGeom prst="rect">
            <a:avLst/>
          </a:prstGeom>
        </p:spPr>
      </p:pic>
      <p:sp>
        <p:nvSpPr>
          <p:cNvPr id="58" name="Ellipse 57"/>
          <p:cNvSpPr/>
          <p:nvPr/>
        </p:nvSpPr>
        <p:spPr>
          <a:xfrm>
            <a:off x="6635147" y="4596674"/>
            <a:ext cx="817973" cy="3132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Image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31" y="4691965"/>
            <a:ext cx="102007" cy="13852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6336718" y="4484836"/>
            <a:ext cx="1451444" cy="581947"/>
            <a:chOff x="6336718" y="4484836"/>
            <a:chExt cx="1451444" cy="581947"/>
          </a:xfrm>
        </p:grpSpPr>
        <p:sp>
          <p:nvSpPr>
            <p:cNvPr id="64" name="Ellipse 63"/>
            <p:cNvSpPr/>
            <p:nvPr/>
          </p:nvSpPr>
          <p:spPr>
            <a:xfrm rot="21089619">
              <a:off x="6466637" y="4538807"/>
              <a:ext cx="1203835" cy="4953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 rot="675108">
              <a:off x="6418296" y="4484836"/>
              <a:ext cx="1203835" cy="4953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 rot="21089619">
              <a:off x="6336718" y="4546875"/>
              <a:ext cx="1203835" cy="4953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 rot="847517">
              <a:off x="6584327" y="4571432"/>
              <a:ext cx="1203835" cy="4953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235416" y="3118885"/>
            <a:ext cx="4746236" cy="15116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480060" y="3680755"/>
            <a:ext cx="4078453" cy="73645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35416" y="1052635"/>
            <a:ext cx="4746236" cy="19195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1353312" y="2215667"/>
            <a:ext cx="2538253" cy="60864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Proof </a:t>
            </a:r>
            <a:r>
              <a:rPr lang="fr-FR" dirty="0" err="1" smtClean="0"/>
              <a:t>strategy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6" y="3764918"/>
            <a:ext cx="3685027" cy="55858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53" y="1709030"/>
            <a:ext cx="2966341" cy="27461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5416" y="3118987"/>
            <a:ext cx="474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Definition</a:t>
            </a:r>
            <a:r>
              <a:rPr lang="fr-FR" sz="2000" b="1" dirty="0" smtClean="0"/>
              <a:t>: </a:t>
            </a:r>
            <a:r>
              <a:rPr lang="fr-FR" sz="2000" b="1" dirty="0" err="1" smtClean="0"/>
              <a:t>Normalized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Secant</a:t>
            </a:r>
            <a:r>
              <a:rPr lang="fr-FR" sz="2000" b="1" dirty="0" smtClean="0"/>
              <a:t> set</a:t>
            </a:r>
            <a:endParaRPr lang="fr-F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235416" y="4807395"/>
            <a:ext cx="4740065" cy="1560658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35417" y="4807395"/>
            <a:ext cx="474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New goal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35416" y="5213066"/>
            <a:ext cx="4746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With</a:t>
            </a:r>
            <a:r>
              <a:rPr lang="fr-FR" sz="2000" dirty="0" smtClean="0"/>
              <a:t> high </a:t>
            </a:r>
            <a:r>
              <a:rPr lang="fr-FR" sz="2000" dirty="0" err="1" smtClean="0"/>
              <a:t>probability</a:t>
            </a:r>
            <a:r>
              <a:rPr lang="fr-FR" sz="2000" dirty="0"/>
              <a:t> </a:t>
            </a:r>
            <a:r>
              <a:rPr lang="fr-FR" sz="2000" dirty="0" smtClean="0"/>
              <a:t>on        :</a:t>
            </a:r>
          </a:p>
          <a:p>
            <a:pPr algn="ctr"/>
            <a:endParaRPr lang="fr-FR" sz="2000" dirty="0"/>
          </a:p>
          <a:p>
            <a:pPr algn="ctr"/>
            <a:r>
              <a:rPr lang="fr-FR" sz="2000" b="1" i="1" dirty="0" smtClean="0">
                <a:solidFill>
                  <a:srgbClr val="C00000"/>
                </a:solidFill>
              </a:rPr>
              <a:t>for all</a:t>
            </a:r>
            <a:r>
              <a:rPr lang="fr-FR" sz="2000" b="1" i="1" dirty="0" smtClean="0"/>
              <a:t>                 </a:t>
            </a:r>
            <a:r>
              <a:rPr lang="fr-FR" sz="2000" dirty="0" smtClean="0"/>
              <a:t>,                           .</a:t>
            </a:r>
            <a:endParaRPr lang="fr-FR" sz="2000" dirty="0"/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49" y="5256217"/>
            <a:ext cx="261636" cy="25960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89" y="5906020"/>
            <a:ext cx="792838" cy="2430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728" y="5848468"/>
            <a:ext cx="1343045" cy="30965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19" y="2317130"/>
            <a:ext cx="2765989" cy="448752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235416" y="1055983"/>
            <a:ext cx="474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Reformulation of the LRIP</a:t>
            </a:r>
            <a:endParaRPr lang="fr-FR" sz="20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378243" y="168531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Goal: LRIP</a:t>
            </a:r>
            <a:endParaRPr lang="fr-FR" b="1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67" y="1531391"/>
            <a:ext cx="1753753" cy="176237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34" y="1087355"/>
            <a:ext cx="305884" cy="210067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87" y="1778918"/>
            <a:ext cx="337882" cy="24776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473" y="4014788"/>
            <a:ext cx="418546" cy="22125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472" y="3663792"/>
            <a:ext cx="216228" cy="214553"/>
          </a:xfrm>
          <a:prstGeom prst="rect">
            <a:avLst/>
          </a:prstGeom>
        </p:spPr>
      </p:pic>
      <p:cxnSp>
        <p:nvCxnSpPr>
          <p:cNvPr id="60" name="Connecteur droit avec flèche 59"/>
          <p:cNvCxnSpPr/>
          <p:nvPr/>
        </p:nvCxnSpPr>
        <p:spPr>
          <a:xfrm>
            <a:off x="7586783" y="2780816"/>
            <a:ext cx="0" cy="2035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7336848" y="2999051"/>
            <a:ext cx="0" cy="2035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6576065" y="2911271"/>
            <a:ext cx="0" cy="2035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6993034" y="2443096"/>
            <a:ext cx="0" cy="2035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6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8" grpId="0" animBg="1"/>
      <p:bldP spid="4" grpId="0" animBg="1"/>
      <p:bldP spid="51" grpId="0" animBg="1"/>
      <p:bldP spid="36" grpId="0" animBg="1"/>
      <p:bldP spid="11" grpId="0"/>
      <p:bldP spid="17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Proof </a:t>
            </a:r>
            <a:r>
              <a:rPr lang="fr-FR" dirty="0" err="1" smtClean="0"/>
              <a:t>strategy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Nicolas Keriven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2098" y="1611559"/>
            <a:ext cx="8819804" cy="988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" y="1694940"/>
            <a:ext cx="772584" cy="77258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26590" y="1709277"/>
            <a:ext cx="3347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Pointwise</a:t>
            </a:r>
            <a:r>
              <a:rPr lang="fr-FR" sz="2400" b="1" dirty="0" smtClean="0"/>
              <a:t> LRIP:</a:t>
            </a:r>
          </a:p>
          <a:p>
            <a:r>
              <a:rPr lang="fr-FR" sz="2400" b="1" dirty="0" smtClean="0"/>
              <a:t>Concentration </a:t>
            </a:r>
            <a:r>
              <a:rPr lang="fr-FR" sz="2400" b="1" dirty="0" err="1" smtClean="0"/>
              <a:t>inequality</a:t>
            </a:r>
            <a:endParaRPr lang="fr-FR" sz="2400" b="1" dirty="0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07" y="1965138"/>
            <a:ext cx="3736319" cy="34856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384420" y="97632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Goal: LRIP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162098" y="3075710"/>
            <a:ext cx="8819804" cy="31736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" y="3081480"/>
            <a:ext cx="772584" cy="77258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34682" y="3236939"/>
            <a:ext cx="2467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Extension to LRIP:</a:t>
            </a:r>
          </a:p>
          <a:p>
            <a:r>
              <a:rPr lang="fr-FR" sz="2400" b="1" dirty="0" err="1" smtClean="0"/>
              <a:t>covering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numbers</a:t>
            </a:r>
            <a:endParaRPr lang="fr-FR" sz="2400" b="1" dirty="0"/>
          </a:p>
        </p:txBody>
      </p:sp>
      <p:pic>
        <p:nvPicPr>
          <p:cNvPr id="34" name="Imag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92" y="4500893"/>
            <a:ext cx="3730334" cy="3477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36" y="978412"/>
            <a:ext cx="4550710" cy="31810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7" y="4158119"/>
            <a:ext cx="1862359" cy="187067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1" y="4158121"/>
            <a:ext cx="1862358" cy="1870672"/>
          </a:xfrm>
          <a:prstGeom prst="rect">
            <a:avLst/>
          </a:prstGeom>
        </p:spPr>
      </p:pic>
      <p:cxnSp>
        <p:nvCxnSpPr>
          <p:cNvPr id="43" name="Connecteur droit avec flèche 42"/>
          <p:cNvCxnSpPr/>
          <p:nvPr/>
        </p:nvCxnSpPr>
        <p:spPr>
          <a:xfrm>
            <a:off x="5247184" y="2467524"/>
            <a:ext cx="1919334" cy="18882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5727470" y="2467524"/>
            <a:ext cx="1140423" cy="18844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dirty="0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8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1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98088" y="2157663"/>
            <a:ext cx="7961971" cy="323165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1"/>
                </a:solidFill>
              </a:rPr>
              <a:t>Result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For                                                                            ,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dirty="0" smtClean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tx1"/>
                </a:solidFill>
              </a:rPr>
              <a:t>W.h.p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000" dirty="0" smtClean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185640" y="4362563"/>
            <a:ext cx="4943706" cy="531541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647718" y="2779222"/>
            <a:ext cx="4019550" cy="53154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result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8088" y="922581"/>
            <a:ext cx="7961971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Main </a:t>
            </a:r>
            <a:r>
              <a:rPr lang="fr-FR" sz="2400" b="1" dirty="0" err="1" smtClean="0">
                <a:solidFill>
                  <a:schemeClr val="tx1"/>
                </a:solidFill>
              </a:rPr>
              <a:t>hypothesis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The </a:t>
            </a:r>
            <a:r>
              <a:rPr lang="fr-FR" sz="2000" i="1" dirty="0" err="1" smtClean="0">
                <a:solidFill>
                  <a:schemeClr val="tx1"/>
                </a:solidFill>
              </a:rPr>
              <a:t>normalized</a:t>
            </a:r>
            <a:r>
              <a:rPr lang="fr-FR" sz="2000" i="1" dirty="0" smtClean="0">
                <a:solidFill>
                  <a:schemeClr val="tx1"/>
                </a:solidFill>
              </a:rPr>
              <a:t> </a:t>
            </a:r>
            <a:r>
              <a:rPr lang="fr-FR" sz="2000" i="1" dirty="0" err="1" smtClean="0">
                <a:solidFill>
                  <a:schemeClr val="tx1"/>
                </a:solidFill>
              </a:rPr>
              <a:t>secant</a:t>
            </a:r>
            <a:r>
              <a:rPr lang="fr-FR" sz="2000" i="1" dirty="0" smtClean="0">
                <a:solidFill>
                  <a:schemeClr val="tx1"/>
                </a:solidFill>
              </a:rPr>
              <a:t> set    </a:t>
            </a:r>
            <a:r>
              <a:rPr lang="fr-FR" sz="2000" dirty="0" smtClean="0">
                <a:solidFill>
                  <a:schemeClr val="tx1"/>
                </a:solidFill>
              </a:rPr>
              <a:t>          has </a:t>
            </a:r>
            <a:r>
              <a:rPr lang="fr-FR" sz="2000" dirty="0" err="1" smtClean="0">
                <a:solidFill>
                  <a:schemeClr val="tx1"/>
                </a:solidFill>
              </a:rPr>
              <a:t>finite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covering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numbers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59" y="1662150"/>
            <a:ext cx="608753" cy="2784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09" y="2877667"/>
            <a:ext cx="3825169" cy="33465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18526" y="3543144"/>
            <a:ext cx="2550572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Quality</a:t>
            </a:r>
            <a:r>
              <a:rPr lang="fr-FR" dirty="0" smtClean="0"/>
              <a:t> of </a:t>
            </a:r>
            <a:r>
              <a:rPr lang="fr-FR" dirty="0" err="1" smtClean="0"/>
              <a:t>pointwise</a:t>
            </a:r>
            <a:r>
              <a:rPr lang="fr-FR" dirty="0" smtClean="0"/>
              <a:t> LRIP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08038" y="3543144"/>
            <a:ext cx="2874791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Dimensionality</a:t>
            </a:r>
            <a:r>
              <a:rPr lang="fr-FR" dirty="0" smtClean="0"/>
              <a:t> of the model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59" y="4904795"/>
            <a:ext cx="4717106" cy="313420"/>
          </a:xfrm>
          <a:prstGeom prst="rect">
            <a:avLst/>
          </a:prstGeom>
        </p:spPr>
      </p:pic>
      <p:cxnSp>
        <p:nvCxnSpPr>
          <p:cNvPr id="17" name="Connecteur droit avec flèche 16"/>
          <p:cNvCxnSpPr>
            <a:stCxn id="11" idx="0"/>
          </p:cNvCxnSpPr>
          <p:nvPr/>
        </p:nvCxnSpPr>
        <p:spPr>
          <a:xfrm flipV="1">
            <a:off x="3293812" y="3212319"/>
            <a:ext cx="322224" cy="330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2" idx="0"/>
          </p:cNvCxnSpPr>
          <p:nvPr/>
        </p:nvCxnSpPr>
        <p:spPr>
          <a:xfrm flipH="1" flipV="1">
            <a:off x="5664767" y="3206787"/>
            <a:ext cx="480667" cy="336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002648" y="4359122"/>
            <a:ext cx="1462765" cy="3745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i="1" dirty="0" err="1" smtClean="0"/>
              <a:t>Modeling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error</a:t>
            </a:r>
            <a:endParaRPr lang="fr-FR" sz="1600" i="1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4912822" y="4733693"/>
            <a:ext cx="197892" cy="168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98281" y="5615342"/>
            <a:ext cx="79617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err="1" smtClean="0"/>
              <a:t>Classic</a:t>
            </a:r>
            <a:r>
              <a:rPr lang="fr-FR" b="1" dirty="0" smtClean="0"/>
              <a:t> Compressive </a:t>
            </a:r>
            <a:r>
              <a:rPr lang="fr-FR" b="1" dirty="0" err="1" smtClean="0"/>
              <a:t>Sensing</a:t>
            </a:r>
            <a:r>
              <a:rPr lang="fr-FR" dirty="0" smtClean="0"/>
              <a:t>: </a:t>
            </a:r>
            <a:r>
              <a:rPr lang="fr-FR" dirty="0" err="1" smtClean="0"/>
              <a:t>finite</a:t>
            </a:r>
            <a:r>
              <a:rPr lang="fr-FR" dirty="0" smtClean="0"/>
              <a:t> dimension: </a:t>
            </a:r>
            <a:r>
              <a:rPr lang="fr-FR" b="1" dirty="0" err="1" smtClean="0">
                <a:solidFill>
                  <a:srgbClr val="00B050"/>
                </a:solidFill>
              </a:rPr>
              <a:t>Known</a:t>
            </a:r>
            <a:endParaRPr lang="fr-FR" b="1" dirty="0" smtClean="0"/>
          </a:p>
          <a:p>
            <a:pPr marL="285750" indent="-285750">
              <a:buFontTx/>
              <a:buChar char="-"/>
            </a:pPr>
            <a:r>
              <a:rPr lang="fr-FR" b="1" dirty="0" err="1" smtClean="0"/>
              <a:t>Here</a:t>
            </a:r>
            <a:r>
              <a:rPr lang="fr-FR" dirty="0" smtClean="0"/>
              <a:t>: </a:t>
            </a:r>
            <a:r>
              <a:rPr lang="fr-FR" dirty="0" err="1" smtClean="0"/>
              <a:t>infinite</a:t>
            </a:r>
            <a:r>
              <a:rPr lang="fr-FR" dirty="0" smtClean="0"/>
              <a:t> dimension: </a:t>
            </a:r>
            <a:r>
              <a:rPr lang="fr-FR" b="1" dirty="0" err="1" smtClean="0">
                <a:solidFill>
                  <a:srgbClr val="DC1427"/>
                </a:solidFill>
              </a:rPr>
              <a:t>Technical</a:t>
            </a:r>
            <a:endParaRPr lang="fr-FR" b="1" dirty="0" smtClean="0">
              <a:solidFill>
                <a:srgbClr val="DC1427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120226" y="4359122"/>
            <a:ext cx="1461327" cy="3745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i="1" dirty="0" err="1" smtClean="0"/>
              <a:t>Empirical</a:t>
            </a:r>
            <a:r>
              <a:rPr lang="fr-FR" sz="1600" i="1" dirty="0" smtClean="0"/>
              <a:t> noise</a:t>
            </a:r>
            <a:endParaRPr lang="fr-FR" sz="1600" i="1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7030400" y="4733693"/>
            <a:ext cx="197892" cy="168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2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1" grpId="0" animBg="1"/>
      <p:bldP spid="12" grpId="0" animBg="1"/>
      <p:bldP spid="25" grpId="0" animBg="1"/>
      <p:bldP spid="24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6254" y="1080659"/>
            <a:ext cx="4322618" cy="48712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41271" y="1080659"/>
            <a:ext cx="4322618" cy="48712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6254" y="1080659"/>
            <a:ext cx="432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k</a:t>
            </a:r>
            <a:r>
              <a:rPr lang="fr-FR" b="1" dirty="0" smtClean="0"/>
              <a:t>-</a:t>
            </a:r>
            <a:r>
              <a:rPr lang="fr-FR" b="1" dirty="0" err="1" smtClean="0"/>
              <a:t>means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mixtures of </a:t>
            </a:r>
            <a:r>
              <a:rPr lang="fr-FR" b="1" dirty="0" err="1" smtClean="0"/>
              <a:t>Diracs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641271" y="1080659"/>
            <a:ext cx="432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GMM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known</a:t>
            </a:r>
            <a:r>
              <a:rPr lang="fr-FR" b="1" dirty="0" smtClean="0"/>
              <a:t> covariance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66006" y="1770617"/>
            <a:ext cx="41175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Hypotheses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    - </a:t>
            </a:r>
            <a:r>
              <a:rPr lang="fr-FR" dirty="0" err="1" smtClean="0"/>
              <a:t>separated</a:t>
            </a:r>
            <a:r>
              <a:rPr lang="fr-FR" dirty="0" smtClean="0"/>
              <a:t> </a:t>
            </a:r>
            <a:r>
              <a:rPr lang="fr-FR" dirty="0" err="1" smtClean="0"/>
              <a:t>centroids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    - </a:t>
            </a:r>
            <a:r>
              <a:rPr lang="fr-FR" dirty="0" err="1" smtClean="0"/>
              <a:t>bounded</a:t>
            </a:r>
            <a:r>
              <a:rPr lang="fr-FR" dirty="0" smtClean="0"/>
              <a:t> </a:t>
            </a:r>
            <a:r>
              <a:rPr lang="fr-FR" dirty="0" err="1" smtClean="0"/>
              <a:t>domain</a:t>
            </a:r>
            <a:r>
              <a:rPr lang="fr-FR" dirty="0" smtClean="0"/>
              <a:t> for </a:t>
            </a:r>
            <a:r>
              <a:rPr lang="fr-FR" dirty="0" err="1" smtClean="0"/>
              <a:t>centroids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6006" y="2860839"/>
            <a:ext cx="41175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Sketch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i="1" dirty="0" err="1" smtClean="0"/>
              <a:t>Adjusted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 Fourier </a:t>
            </a:r>
            <a:r>
              <a:rPr lang="fr-FR" dirty="0" err="1" smtClean="0"/>
              <a:t>features</a:t>
            </a:r>
            <a:r>
              <a:rPr lang="fr-FR" dirty="0" smtClean="0"/>
              <a:t> </a:t>
            </a:r>
            <a:r>
              <a:rPr lang="fr-FR" sz="1600" i="1" dirty="0" smtClean="0"/>
              <a:t>(for </a:t>
            </a:r>
            <a:r>
              <a:rPr lang="fr-FR" sz="1600" i="1" dirty="0" err="1" smtClean="0"/>
              <a:t>technical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reasons</a:t>
            </a:r>
            <a:r>
              <a:rPr lang="fr-FR" sz="1600" i="1" dirty="0" smtClean="0"/>
              <a:t>)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66006" y="3946851"/>
            <a:ext cx="41175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Result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W.r.t. </a:t>
            </a:r>
            <a:r>
              <a:rPr lang="fr-FR" b="1" dirty="0" smtClean="0"/>
              <a:t>k-</a:t>
            </a:r>
            <a:r>
              <a:rPr lang="fr-FR" b="1" dirty="0" err="1" smtClean="0"/>
              <a:t>means</a:t>
            </a:r>
            <a:r>
              <a:rPr lang="fr-FR" b="1" dirty="0" smtClean="0"/>
              <a:t> </a:t>
            </a:r>
            <a:r>
              <a:rPr lang="fr-FR" b="1" dirty="0" err="1" smtClean="0"/>
              <a:t>usual</a:t>
            </a:r>
            <a:r>
              <a:rPr lang="fr-FR" b="1" dirty="0" smtClean="0"/>
              <a:t> </a:t>
            </a:r>
            <a:r>
              <a:rPr lang="fr-FR" b="1" dirty="0" err="1" smtClean="0"/>
              <a:t>cost</a:t>
            </a:r>
            <a:r>
              <a:rPr lang="fr-FR" b="1" dirty="0" smtClean="0"/>
              <a:t> (SSE)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66006" y="4755864"/>
            <a:ext cx="4117572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Sketch size</a:t>
            </a:r>
          </a:p>
          <a:p>
            <a:pPr algn="ctr"/>
            <a:endParaRPr lang="fr-FR" b="1" dirty="0"/>
          </a:p>
          <a:p>
            <a:pPr algn="ctr"/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754879" y="1773035"/>
            <a:ext cx="408154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Hypotheses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srgbClr val="C00000"/>
                </a:solidFill>
              </a:rPr>
              <a:t>Sufficiently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separated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means</a:t>
            </a:r>
            <a:endParaRPr lang="fr-FR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/>
              <a:t>Bounded</a:t>
            </a:r>
            <a:r>
              <a:rPr lang="fr-FR" dirty="0" smtClean="0"/>
              <a:t> </a:t>
            </a:r>
            <a:r>
              <a:rPr lang="fr-FR" dirty="0" err="1" smtClean="0"/>
              <a:t>domain</a:t>
            </a:r>
            <a:r>
              <a:rPr lang="fr-FR" dirty="0" smtClean="0"/>
              <a:t> for </a:t>
            </a:r>
            <a:r>
              <a:rPr lang="fr-FR" dirty="0" err="1" smtClean="0"/>
              <a:t>means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754879" y="2863257"/>
            <a:ext cx="408154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Sketch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Fourier </a:t>
            </a:r>
            <a:r>
              <a:rPr lang="fr-FR" dirty="0" err="1" smtClean="0"/>
              <a:t>features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754879" y="3949269"/>
            <a:ext cx="408154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Result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With</a:t>
            </a:r>
            <a:r>
              <a:rPr lang="fr-FR" dirty="0" smtClean="0"/>
              <a:t> respect to </a:t>
            </a:r>
            <a:r>
              <a:rPr lang="fr-FR" b="1" dirty="0" smtClean="0"/>
              <a:t>log-</a:t>
            </a:r>
            <a:r>
              <a:rPr lang="fr-FR" b="1" dirty="0" err="1" smtClean="0"/>
              <a:t>likelihood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754879" y="4758282"/>
            <a:ext cx="4081549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Sketch size</a:t>
            </a:r>
          </a:p>
          <a:p>
            <a:pPr algn="ctr"/>
            <a:endParaRPr lang="fr-FR" b="1" dirty="0"/>
          </a:p>
          <a:p>
            <a:pPr algn="ctr"/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4" y="2169920"/>
            <a:ext cx="125379" cy="14566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19" y="2427204"/>
            <a:ext cx="256000" cy="1721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1" y="5256969"/>
            <a:ext cx="4046266" cy="3091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65" y="5249133"/>
            <a:ext cx="3242400" cy="30158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027563" y="1693751"/>
            <a:ext cx="15056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 smtClean="0"/>
              <a:t>(no </a:t>
            </a:r>
            <a:r>
              <a:rPr lang="fr-FR" sz="1600" i="1" dirty="0" err="1" smtClean="0"/>
              <a:t>assumption</a:t>
            </a:r>
            <a:r>
              <a:rPr lang="fr-FR" sz="1600" i="1" dirty="0" smtClean="0"/>
              <a:t> on the </a:t>
            </a:r>
            <a:r>
              <a:rPr lang="fr-FR" sz="1600" b="1" i="1" dirty="0" smtClean="0"/>
              <a:t>data</a:t>
            </a:r>
            <a:r>
              <a:rPr lang="fr-FR" sz="1600" i="1" dirty="0" smtClean="0"/>
              <a:t>)</a:t>
            </a:r>
            <a:endParaRPr lang="fr-FR" sz="1600" i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1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à coins arrondis 39"/>
          <p:cNvSpPr/>
          <p:nvPr/>
        </p:nvSpPr>
        <p:spPr>
          <a:xfrm>
            <a:off x="4551444" y="818602"/>
            <a:ext cx="4430402" cy="289790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868438" y="1685180"/>
            <a:ext cx="2034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Clustering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Classification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</a:t>
            </a:r>
            <a:r>
              <a:rPr lang="fr-FR" dirty="0" smtClean="0"/>
              <a:t>tc…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194400" y="831600"/>
            <a:ext cx="2915696" cy="23544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: machine </a:t>
            </a:r>
            <a:r>
              <a:rPr lang="fr-FR" dirty="0" err="1" smtClean="0"/>
              <a:t>learning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799200" y="1238400"/>
            <a:ext cx="1750830" cy="1707156"/>
            <a:chOff x="555110" y="1239991"/>
            <a:chExt cx="1750830" cy="1707156"/>
          </a:xfrm>
        </p:grpSpPr>
        <p:grpSp>
          <p:nvGrpSpPr>
            <p:cNvPr id="37" name="Groupe 36"/>
            <p:cNvGrpSpPr/>
            <p:nvPr/>
          </p:nvGrpSpPr>
          <p:grpSpPr>
            <a:xfrm>
              <a:off x="555110" y="1239991"/>
              <a:ext cx="1750830" cy="1707156"/>
              <a:chOff x="555110" y="1239991"/>
              <a:chExt cx="1750830" cy="1707156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2931" y="2390983"/>
                <a:ext cx="673200" cy="500466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1368" y="1847719"/>
                <a:ext cx="814572" cy="543048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8" y="2319991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7837" y="1239991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587" y="2335147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110" y="1248234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110" y="1794909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492" y="1248234"/>
                <a:ext cx="612000" cy="612000"/>
              </a:xfrm>
              <a:prstGeom prst="rect">
                <a:avLst/>
              </a:prstGeom>
            </p:spPr>
          </p:pic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64" y="1818572"/>
              <a:ext cx="612000" cy="612000"/>
            </a:xfrm>
            <a:prstGeom prst="rect">
              <a:avLst/>
            </a:prstGeom>
          </p:spPr>
        </p:pic>
      </p:grpSp>
      <p:grpSp>
        <p:nvGrpSpPr>
          <p:cNvPr id="77" name="Groupe 76"/>
          <p:cNvGrpSpPr/>
          <p:nvPr/>
        </p:nvGrpSpPr>
        <p:grpSpPr>
          <a:xfrm>
            <a:off x="6338278" y="1208067"/>
            <a:ext cx="2555632" cy="1183076"/>
            <a:chOff x="6361723" y="1278402"/>
            <a:chExt cx="2555632" cy="1183076"/>
          </a:xfrm>
        </p:grpSpPr>
        <p:sp>
          <p:nvSpPr>
            <p:cNvPr id="74" name="Ellipse 73"/>
            <p:cNvSpPr/>
            <p:nvPr/>
          </p:nvSpPr>
          <p:spPr>
            <a:xfrm>
              <a:off x="7783567" y="1278402"/>
              <a:ext cx="1133788" cy="1160335"/>
            </a:xfrm>
            <a:prstGeom prst="ellipse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6361723" y="1301143"/>
              <a:ext cx="1212555" cy="116033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70" y="1697990"/>
              <a:ext cx="612000" cy="6120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405" y="1522999"/>
              <a:ext cx="612000" cy="6120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524" y="1607416"/>
              <a:ext cx="612000" cy="612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152" y="1449315"/>
              <a:ext cx="612000" cy="612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38" y="1623057"/>
              <a:ext cx="612000" cy="61200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645" y="1467597"/>
              <a:ext cx="612000" cy="61200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303" y="1469657"/>
              <a:ext cx="612000" cy="61200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38" y="1707623"/>
              <a:ext cx="612000" cy="612000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352" y="1654060"/>
              <a:ext cx="612000" cy="612000"/>
            </a:xfrm>
            <a:prstGeom prst="rect">
              <a:avLst/>
            </a:prstGeom>
          </p:spPr>
        </p:pic>
      </p:grpSp>
      <p:sp>
        <p:nvSpPr>
          <p:cNvPr id="39" name="ZoneTexte 38"/>
          <p:cNvSpPr txBox="1"/>
          <p:nvPr/>
        </p:nvSpPr>
        <p:spPr>
          <a:xfrm>
            <a:off x="199502" y="830699"/>
            <a:ext cx="291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Database</a:t>
            </a:r>
            <a:endParaRPr lang="fr-FR" sz="20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4551444" y="831910"/>
            <a:ext cx="443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Task</a:t>
            </a:r>
            <a:endParaRPr lang="fr-FR" sz="2000" b="1" dirty="0"/>
          </a:p>
        </p:txBody>
      </p:sp>
      <p:cxnSp>
        <p:nvCxnSpPr>
          <p:cNvPr id="67" name="Connecteur droit avec flèche 66"/>
          <p:cNvCxnSpPr/>
          <p:nvPr/>
        </p:nvCxnSpPr>
        <p:spPr>
          <a:xfrm flipV="1">
            <a:off x="3149603" y="2036059"/>
            <a:ext cx="1375508" cy="3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6" name="Groupe 75"/>
          <p:cNvGrpSpPr/>
          <p:nvPr/>
        </p:nvGrpSpPr>
        <p:grpSpPr>
          <a:xfrm>
            <a:off x="6730701" y="2531030"/>
            <a:ext cx="1375302" cy="735014"/>
            <a:chOff x="6614838" y="2461478"/>
            <a:chExt cx="1375302" cy="735014"/>
          </a:xfrm>
        </p:grpSpPr>
        <p:sp>
          <p:nvSpPr>
            <p:cNvPr id="75" name="Rectangle à coins arrondis 74"/>
            <p:cNvSpPr/>
            <p:nvPr/>
          </p:nvSpPr>
          <p:spPr>
            <a:xfrm>
              <a:off x="6614838" y="2461478"/>
              <a:ext cx="1375302" cy="73501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751" y="2524900"/>
              <a:ext cx="612000" cy="612000"/>
            </a:xfrm>
            <a:prstGeom prst="rect">
              <a:avLst/>
            </a:prstGeom>
          </p:spPr>
        </p:pic>
        <p:sp>
          <p:nvSpPr>
            <p:cNvPr id="72" name="ZoneTexte 71"/>
            <p:cNvSpPr txBox="1"/>
            <p:nvPr/>
          </p:nvSpPr>
          <p:spPr>
            <a:xfrm>
              <a:off x="7355864" y="2644621"/>
              <a:ext cx="634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= cat</a:t>
              </a:r>
              <a:endParaRPr lang="fr-FR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329001" y="166304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Learning</a:t>
            </a:r>
            <a:endParaRPr lang="fr-FR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81000" y="978896"/>
            <a:ext cx="8427720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 smtClean="0"/>
              <a:t>With</a:t>
            </a:r>
            <a:r>
              <a:rPr lang="fr-FR" sz="2000" b="1" dirty="0" smtClean="0"/>
              <a:t> the RIP </a:t>
            </a:r>
            <a:r>
              <a:rPr lang="fr-FR" sz="2000" b="1" dirty="0" err="1" smtClean="0"/>
              <a:t>analysis</a:t>
            </a:r>
            <a:r>
              <a:rPr lang="fr-FR" sz="2000" b="1" dirty="0" smtClean="0"/>
              <a:t>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Moment </a:t>
            </a:r>
            <a:r>
              <a:rPr lang="fr-FR" b="1" dirty="0" err="1" smtClean="0"/>
              <a:t>matching</a:t>
            </a:r>
            <a:r>
              <a:rPr lang="fr-FR" dirty="0" smtClean="0"/>
              <a:t>: best </a:t>
            </a:r>
            <a:r>
              <a:rPr lang="fr-FR" dirty="0" err="1" smtClean="0"/>
              <a:t>decoder</a:t>
            </a:r>
            <a:r>
              <a:rPr lang="fr-FR" dirty="0" smtClean="0"/>
              <a:t> possible (instance optimal)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Information-</a:t>
            </a:r>
            <a:r>
              <a:rPr lang="fr-FR" dirty="0" err="1" smtClean="0"/>
              <a:t>preservation</a:t>
            </a:r>
            <a:r>
              <a:rPr lang="fr-FR" dirty="0" smtClean="0"/>
              <a:t> </a:t>
            </a:r>
            <a:r>
              <a:rPr lang="fr-FR" dirty="0" err="1" smtClean="0"/>
              <a:t>guarantees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Fine control on </a:t>
            </a:r>
            <a:r>
              <a:rPr lang="fr-FR" dirty="0" err="1" smtClean="0"/>
              <a:t>modeling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, noise, and </a:t>
            </a:r>
            <a:r>
              <a:rPr lang="fr-FR" dirty="0" err="1" smtClean="0"/>
              <a:t>metrics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Can </a:t>
            </a:r>
            <a:r>
              <a:rPr lang="fr-FR" b="1" dirty="0" err="1" smtClean="0"/>
              <a:t>incorporate</a:t>
            </a:r>
            <a:r>
              <a:rPr lang="fr-FR" b="1" dirty="0" smtClean="0"/>
              <a:t> k-</a:t>
            </a:r>
            <a:r>
              <a:rPr lang="fr-FR" b="1" dirty="0" err="1" smtClean="0"/>
              <a:t>means</a:t>
            </a:r>
            <a:r>
              <a:rPr lang="fr-FR" b="1" dirty="0" smtClean="0"/>
              <a:t> </a:t>
            </a:r>
            <a:r>
              <a:rPr lang="fr-FR" b="1" dirty="0" err="1" smtClean="0"/>
              <a:t>cost</a:t>
            </a:r>
            <a:r>
              <a:rPr lang="fr-FR" b="1" dirty="0"/>
              <a:t> </a:t>
            </a:r>
            <a:r>
              <a:rPr lang="fr-FR" b="1" dirty="0" smtClean="0"/>
              <a:t>or log-</a:t>
            </a:r>
            <a:r>
              <a:rPr lang="fr-FR" b="1" dirty="0" err="1" smtClean="0"/>
              <a:t>likelihood</a:t>
            </a:r>
            <a:endParaRPr lang="fr-FR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81000" y="3474720"/>
            <a:ext cx="8427720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Compressive </a:t>
            </a:r>
            <a:r>
              <a:rPr lang="fr-FR" sz="2000" b="1" dirty="0" err="1" smtClean="0"/>
              <a:t>Sensing</a:t>
            </a:r>
            <a:r>
              <a:rPr lang="fr-FR" sz="2000" b="1" dirty="0" smtClean="0"/>
              <a:t>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Random</a:t>
            </a:r>
            <a:r>
              <a:rPr lang="fr-FR" dirty="0" smtClean="0"/>
              <a:t>, </a:t>
            </a:r>
            <a:r>
              <a:rPr lang="fr-FR" dirty="0" err="1" smtClean="0"/>
              <a:t>dimensionality-reducing</a:t>
            </a:r>
            <a:r>
              <a:rPr lang="fr-FR" dirty="0" smtClean="0"/>
              <a:t> </a:t>
            </a:r>
            <a:r>
              <a:rPr lang="fr-FR" dirty="0" err="1" smtClean="0"/>
              <a:t>operator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Sparsity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information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preserved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Convex</a:t>
            </a:r>
            <a:r>
              <a:rPr lang="fr-FR" b="1" dirty="0" smtClean="0"/>
              <a:t> relaxation?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15" y="4592381"/>
            <a:ext cx="317048" cy="3628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5732074"/>
            <a:ext cx="357293" cy="3572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55" y="4005641"/>
            <a:ext cx="317048" cy="3628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84" y="5148641"/>
            <a:ext cx="317048" cy="362859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1055063"/>
            <a:ext cx="1081894" cy="10818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3074931"/>
            <a:ext cx="1081894" cy="10818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9100" y="1118956"/>
            <a:ext cx="5775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Information-</a:t>
            </a:r>
            <a:r>
              <a:rPr lang="fr-FR" sz="2800" dirty="0" err="1" smtClean="0"/>
              <a:t>preservation</a:t>
            </a:r>
            <a:r>
              <a:rPr lang="fr-FR" sz="2800" dirty="0" smtClean="0"/>
              <a:t> </a:t>
            </a:r>
            <a:r>
              <a:rPr lang="fr-FR" sz="2800" dirty="0" err="1" smtClean="0"/>
              <a:t>guarantees</a:t>
            </a:r>
            <a:r>
              <a:rPr lang="fr-FR" sz="2800" dirty="0" smtClean="0"/>
              <a:t>: a RIP </a:t>
            </a:r>
            <a:r>
              <a:rPr lang="fr-FR" sz="2800" dirty="0" err="1" smtClean="0"/>
              <a:t>analysis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45005" y="3138824"/>
            <a:ext cx="55008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Total variation </a:t>
            </a:r>
            <a:r>
              <a:rPr lang="fr-FR" sz="2800" dirty="0" err="1" smtClean="0"/>
              <a:t>regularization</a:t>
            </a:r>
            <a:r>
              <a:rPr lang="fr-FR" sz="2800" dirty="0" smtClean="0"/>
              <a:t>:</a:t>
            </a:r>
          </a:p>
          <a:p>
            <a:pPr algn="ctr"/>
            <a:r>
              <a:rPr lang="fr-FR" sz="2800" dirty="0" smtClean="0"/>
              <a:t>a dual </a:t>
            </a:r>
            <a:r>
              <a:rPr lang="fr-FR" sz="2800" dirty="0" err="1" smtClean="0"/>
              <a:t>certificate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 smtClean="0"/>
          </a:p>
          <a:p>
            <a:pPr algn="ctr"/>
            <a:r>
              <a:rPr lang="fr-FR" sz="2000" dirty="0" smtClean="0"/>
              <a:t>Joint </a:t>
            </a:r>
            <a:r>
              <a:rPr lang="fr-FR" sz="2000" dirty="0" err="1" smtClean="0"/>
              <a:t>work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b="1" dirty="0" smtClean="0"/>
              <a:t>C. Poon, G. </a:t>
            </a:r>
            <a:r>
              <a:rPr lang="fr-FR" sz="2000" b="1" dirty="0" err="1" smtClean="0"/>
              <a:t>Peyré</a:t>
            </a:r>
            <a:endParaRPr lang="fr-FR" sz="2000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5094800"/>
            <a:ext cx="1081894" cy="108189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99100" y="5410879"/>
            <a:ext cx="3209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Conclusion, </a:t>
            </a:r>
            <a:r>
              <a:rPr lang="fr-FR" sz="2800" dirty="0" err="1" smtClean="0"/>
              <a:t>outlooks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7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" y="1066800"/>
            <a:ext cx="8724900" cy="17728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1214813" y="1911124"/>
            <a:ext cx="3415215" cy="4677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74320" y="3005792"/>
            <a:ext cx="8724900" cy="3006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Total Variation </a:t>
            </a:r>
            <a:r>
              <a:rPr lang="fr-FR" dirty="0" err="1" smtClean="0"/>
              <a:t>regularization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74320" y="1066800"/>
            <a:ext cx="240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Previously</a:t>
            </a:r>
            <a:r>
              <a:rPr lang="fr-FR" b="1" dirty="0" smtClean="0"/>
              <a:t>: RIP </a:t>
            </a:r>
            <a:r>
              <a:rPr lang="fr-FR" b="1" dirty="0" err="1" smtClean="0"/>
              <a:t>analysis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83" y="1985726"/>
            <a:ext cx="3032788" cy="31465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647222" y="1279537"/>
            <a:ext cx="2334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Must know</a:t>
            </a:r>
          </a:p>
          <a:p>
            <a:r>
              <a:rPr lang="fr-FR" dirty="0" smtClean="0"/>
              <a:t>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C00000"/>
                </a:solidFill>
              </a:rPr>
              <a:t>Non-</a:t>
            </a:r>
            <a:r>
              <a:rPr lang="fr-FR" b="1" dirty="0" err="1" smtClean="0">
                <a:solidFill>
                  <a:srgbClr val="C00000"/>
                </a:solidFill>
              </a:rPr>
              <a:t>convex</a:t>
            </a:r>
            <a:r>
              <a:rPr lang="fr-FR" b="1" dirty="0" smtClean="0">
                <a:solidFill>
                  <a:srgbClr val="C00000"/>
                </a:solidFill>
              </a:rPr>
              <a:t> !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8254" y="1516289"/>
            <a:ext cx="2908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Minimization</a:t>
            </a:r>
            <a:r>
              <a:rPr lang="fr-FR" sz="1600" i="1" dirty="0" smtClean="0"/>
              <a:t>: moment </a:t>
            </a:r>
            <a:r>
              <a:rPr lang="fr-FR" sz="1600" i="1" dirty="0" err="1" smtClean="0"/>
              <a:t>matching</a:t>
            </a:r>
            <a:endParaRPr lang="fr-FR" sz="1600" i="1" dirty="0"/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8" y="3542542"/>
            <a:ext cx="3541868" cy="37496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89697" y="3005793"/>
            <a:ext cx="399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Convex</a:t>
            </a:r>
            <a:r>
              <a:rPr lang="fr-FR" b="1" dirty="0" smtClean="0"/>
              <a:t> relaxation (« </a:t>
            </a:r>
            <a:r>
              <a:rPr lang="fr-FR" b="1" i="1" dirty="0" smtClean="0"/>
              <a:t>super </a:t>
            </a:r>
            <a:r>
              <a:rPr lang="fr-FR" b="1" i="1" dirty="0" err="1" smtClean="0"/>
              <a:t>resolution</a:t>
            </a:r>
            <a:r>
              <a:rPr lang="fr-FR" b="1" dirty="0" smtClean="0"/>
              <a:t> »)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58254" y="4124155"/>
            <a:ext cx="3657675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    : Radon </a:t>
            </a:r>
            <a:r>
              <a:rPr lang="fr-FR" dirty="0" err="1" smtClean="0"/>
              <a:t>measure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               : Total variation (« L1 </a:t>
            </a:r>
            <a:r>
              <a:rPr lang="fr-FR" dirty="0" err="1" smtClean="0"/>
              <a:t>norm</a:t>
            </a:r>
            <a:r>
              <a:rPr lang="fr-FR" dirty="0" smtClean="0"/>
              <a:t> »)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431757" y="3242654"/>
            <a:ext cx="4446750" cy="261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/>
              <a:t>Convex</a:t>
            </a:r>
            <a:r>
              <a:rPr lang="fr-F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« </a:t>
            </a:r>
            <a:r>
              <a:rPr lang="fr-FR" sz="1600" dirty="0" err="1" smtClean="0"/>
              <a:t>handled</a:t>
            </a:r>
            <a:r>
              <a:rPr lang="fr-FR" sz="1600" dirty="0" smtClean="0"/>
              <a:t> » by </a:t>
            </a:r>
            <a:r>
              <a:rPr lang="fr-FR" sz="1600" dirty="0" err="1" smtClean="0"/>
              <a:t>eg</a:t>
            </a:r>
            <a:r>
              <a:rPr lang="fr-FR" sz="1600" dirty="0" smtClean="0"/>
              <a:t> Frank-Wolfe </a:t>
            </a:r>
            <a:r>
              <a:rPr lang="fr-FR" sz="1600" dirty="0" err="1" smtClean="0"/>
              <a:t>algorithm</a:t>
            </a:r>
            <a:r>
              <a:rPr lang="fr-FR" sz="1600" dirty="0" smtClean="0"/>
              <a:t> </a:t>
            </a:r>
            <a:r>
              <a:rPr lang="fr-FR" sz="1400" i="1" dirty="0" smtClean="0"/>
              <a:t>[Boyd 2015]</a:t>
            </a:r>
            <a:r>
              <a:rPr lang="fr-FR" sz="1600" dirty="0" smtClean="0"/>
              <a:t>, or in </a:t>
            </a:r>
            <a:r>
              <a:rPr lang="fr-FR" sz="1600" dirty="0" err="1" smtClean="0"/>
              <a:t>some</a:t>
            </a:r>
            <a:r>
              <a:rPr lang="fr-FR" sz="1600" dirty="0" smtClean="0"/>
              <a:t> cases as a SDP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b="1" dirty="0" smtClean="0">
                <a:solidFill>
                  <a:srgbClr val="C00000"/>
                </a:solidFill>
              </a:rPr>
              <a:t>Questions</a:t>
            </a:r>
            <a:r>
              <a:rPr lang="fr-FR" sz="16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Is the </a:t>
            </a:r>
            <a:r>
              <a:rPr lang="fr-FR" sz="1600" dirty="0" err="1" smtClean="0"/>
              <a:t>measure</a:t>
            </a:r>
            <a:r>
              <a:rPr lang="fr-FR" sz="1600" dirty="0" smtClean="0"/>
              <a:t>        </a:t>
            </a:r>
            <a:r>
              <a:rPr lang="fr-FR" sz="1600" dirty="0" err="1" smtClean="0"/>
              <a:t>sparse</a:t>
            </a:r>
            <a:r>
              <a:rPr lang="fr-FR" sz="1600" dirty="0" smtClean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Does</a:t>
            </a:r>
            <a:r>
              <a:rPr lang="fr-FR" sz="1600" dirty="0" smtClean="0"/>
              <a:t> </a:t>
            </a:r>
            <a:r>
              <a:rPr lang="fr-FR" sz="1600" dirty="0" err="1" smtClean="0"/>
              <a:t>it</a:t>
            </a:r>
            <a:r>
              <a:rPr lang="fr-FR" sz="1600" dirty="0" smtClean="0"/>
              <a:t> have the right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components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Does</a:t>
            </a:r>
            <a:r>
              <a:rPr lang="fr-FR" sz="1600" dirty="0" smtClean="0"/>
              <a:t> </a:t>
            </a:r>
            <a:r>
              <a:rPr lang="fr-FR" sz="1600" dirty="0" err="1" smtClean="0"/>
              <a:t>it</a:t>
            </a:r>
            <a:r>
              <a:rPr lang="fr-FR" sz="1600" dirty="0" smtClean="0"/>
              <a:t> </a:t>
            </a:r>
            <a:r>
              <a:rPr lang="fr-FR" sz="1600" dirty="0" err="1" smtClean="0"/>
              <a:t>recover</a:t>
            </a:r>
            <a:r>
              <a:rPr lang="fr-FR" sz="1600" dirty="0" smtClean="0"/>
              <a:t> the </a:t>
            </a:r>
            <a:r>
              <a:rPr lang="fr-FR" sz="1600" dirty="0" err="1" smtClean="0"/>
              <a:t>true</a:t>
            </a:r>
            <a:r>
              <a:rPr lang="fr-FR" sz="1600" dirty="0" smtClean="0"/>
              <a:t>                ?</a:t>
            </a:r>
            <a:endParaRPr lang="fr-FR" sz="1600" dirty="0"/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1" y="4228991"/>
            <a:ext cx="162417" cy="1945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9" y="4693489"/>
            <a:ext cx="2249893" cy="3086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1" y="5260857"/>
            <a:ext cx="693333" cy="25447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63" y="4649325"/>
            <a:ext cx="147652" cy="17685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55" y="4534145"/>
            <a:ext cx="1324190" cy="29714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8" y="5540272"/>
            <a:ext cx="553957" cy="22754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08" y="1647079"/>
            <a:ext cx="114652" cy="176503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387493" y="3490289"/>
            <a:ext cx="3756737" cy="4677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4" y="2504440"/>
            <a:ext cx="2151619" cy="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4" grpId="0"/>
      <p:bldP spid="15" grpId="0" animBg="1"/>
      <p:bldP spid="1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1170" y="3395408"/>
            <a:ext cx="8563270" cy="2715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940203" y="5213021"/>
            <a:ext cx="2420591" cy="724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902691" y="4383883"/>
            <a:ext cx="3245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, if                                 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                    </a:t>
            </a:r>
            <a:r>
              <a:rPr lang="fr-FR" dirty="0" err="1" smtClean="0"/>
              <a:t>otherwise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91170" y="1905251"/>
            <a:ext cx="8563270" cy="1213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1170" y="975958"/>
            <a:ext cx="8563270" cy="644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bit of </a:t>
            </a:r>
            <a:r>
              <a:rPr lang="fr-FR" dirty="0" err="1" smtClean="0"/>
              <a:t>convex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1170" y="1098280"/>
            <a:ext cx="4789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Intuition</a:t>
            </a:r>
            <a:r>
              <a:rPr lang="fr-FR" sz="2000" dirty="0" smtClean="0"/>
              <a:t>: first </a:t>
            </a:r>
            <a:r>
              <a:rPr lang="fr-FR" sz="2000" dirty="0" err="1" smtClean="0"/>
              <a:t>order</a:t>
            </a:r>
            <a:r>
              <a:rPr lang="fr-FR" sz="2000" dirty="0" smtClean="0"/>
              <a:t> conditions:        solution</a:t>
            </a:r>
            <a:endParaRPr lang="fr-FR" sz="2000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04" y="1145192"/>
            <a:ext cx="2781104" cy="3077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96" y="1250361"/>
            <a:ext cx="261485" cy="18270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97" y="2568137"/>
            <a:ext cx="2984739" cy="30849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91170" y="1905251"/>
            <a:ext cx="6276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Def</a:t>
            </a:r>
            <a:r>
              <a:rPr lang="fr-FR" sz="2000" b="1" dirty="0" smtClean="0"/>
              <a:t>. : Dual </a:t>
            </a:r>
            <a:r>
              <a:rPr lang="fr-FR" sz="2000" b="1" dirty="0" err="1" smtClean="0"/>
              <a:t>certificate</a:t>
            </a:r>
            <a:r>
              <a:rPr lang="fr-FR" sz="2000" b="1" dirty="0" smtClean="0"/>
              <a:t> </a:t>
            </a:r>
            <a:r>
              <a:rPr lang="fr-FR" sz="1600" dirty="0" smtClean="0"/>
              <a:t>( = Lagrange multiplier in the </a:t>
            </a:r>
            <a:r>
              <a:rPr lang="fr-FR" sz="1600" dirty="0" err="1" smtClean="0"/>
              <a:t>noiseless</a:t>
            </a:r>
            <a:r>
              <a:rPr lang="fr-FR" sz="1600" dirty="0" smtClean="0"/>
              <a:t> case…)</a:t>
            </a:r>
            <a:endParaRPr lang="fr-FR" sz="200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8" y="3931056"/>
            <a:ext cx="2048472" cy="30791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21" y="4935367"/>
            <a:ext cx="972190" cy="2514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12" y="5269546"/>
            <a:ext cx="1013333" cy="25295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91170" y="3408597"/>
            <a:ext cx="2942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What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a dual </a:t>
            </a:r>
            <a:r>
              <a:rPr lang="fr-FR" sz="2000" b="1" dirty="0" err="1" smtClean="0"/>
              <a:t>certificate</a:t>
            </a:r>
            <a:r>
              <a:rPr lang="fr-FR" sz="2000" b="1" dirty="0" smtClean="0"/>
              <a:t>?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21" y="5617296"/>
            <a:ext cx="1172571" cy="24548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426360" y="5707984"/>
            <a:ext cx="2871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Ensures</a:t>
            </a:r>
            <a:r>
              <a:rPr lang="fr-F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uniqueness</a:t>
            </a:r>
            <a:r>
              <a:rPr lang="fr-F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fr-FR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robustness</a:t>
            </a:r>
            <a:r>
              <a:rPr lang="fr-F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fr-F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9" y="3555018"/>
            <a:ext cx="2468540" cy="19865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67" y="1217624"/>
            <a:ext cx="348037" cy="20748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68" y="4449070"/>
            <a:ext cx="1552762" cy="269714"/>
          </a:xfrm>
          <a:prstGeom prst="rect">
            <a:avLst/>
          </a:prstGeom>
        </p:spPr>
      </p:pic>
      <p:sp>
        <p:nvSpPr>
          <p:cNvPr id="26" name="Espace réservé de la date 2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6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9" grpId="0"/>
      <p:bldP spid="15" grpId="0" animBg="1"/>
      <p:bldP spid="10" grpId="0"/>
      <p:bldP spid="18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Strategy</a:t>
            </a:r>
            <a:r>
              <a:rPr lang="fr-FR" dirty="0" smtClean="0"/>
              <a:t>: </a:t>
            </a:r>
            <a:r>
              <a:rPr lang="fr-FR" dirty="0" err="1" smtClean="0"/>
              <a:t>going</a:t>
            </a:r>
            <a:r>
              <a:rPr lang="fr-FR" dirty="0" smtClean="0"/>
              <a:t> back to 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460" y="902140"/>
            <a:ext cx="8534400" cy="24811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460" y="902140"/>
            <a:ext cx="318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Step</a:t>
            </a:r>
            <a:r>
              <a:rPr lang="fr-FR" sz="2400" b="1" dirty="0" smtClean="0"/>
              <a:t> 1: </a:t>
            </a:r>
            <a:r>
              <a:rPr lang="fr-FR" sz="2400" b="1" dirty="0" err="1" smtClean="0"/>
              <a:t>study</a:t>
            </a:r>
            <a:r>
              <a:rPr lang="fr-FR" sz="2400" b="1" dirty="0" smtClean="0"/>
              <a:t> full </a:t>
            </a:r>
            <a:r>
              <a:rPr lang="fr-FR" sz="2400" b="1" dirty="0" err="1" smtClean="0"/>
              <a:t>kernel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51460" y="3490825"/>
            <a:ext cx="8534400" cy="2884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51460" y="3498062"/>
            <a:ext cx="4236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Step</a:t>
            </a:r>
            <a:r>
              <a:rPr lang="fr-FR" sz="2400" b="1" dirty="0" smtClean="0"/>
              <a:t> 2: </a:t>
            </a:r>
            <a:r>
              <a:rPr lang="fr-FR" sz="2400" b="1" dirty="0" err="1" smtClean="0"/>
              <a:t>bounding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deviations</a:t>
            </a:r>
            <a:endParaRPr lang="fr-FR" sz="2400" b="1" dirty="0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9" y="1627888"/>
            <a:ext cx="3387581" cy="2782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57" y="1627909"/>
            <a:ext cx="1299331" cy="27988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157843" y="2170218"/>
            <a:ext cx="3056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Assumptions</a:t>
            </a:r>
            <a:r>
              <a:rPr lang="fr-FR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/>
              <a:t>Kernel</a:t>
            </a:r>
            <a:r>
              <a:rPr lang="fr-FR" sz="2000" dirty="0" smtClean="0"/>
              <a:t> « </a:t>
            </a:r>
            <a:r>
              <a:rPr lang="fr-FR" sz="2000" dirty="0" err="1" smtClean="0"/>
              <a:t>well-behaved</a:t>
            </a:r>
            <a:r>
              <a:rPr lang="fr-FR" sz="2000" dirty="0" smtClean="0"/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     </a:t>
            </a:r>
            <a:r>
              <a:rPr lang="fr-FR" sz="2000" dirty="0" err="1" smtClean="0"/>
              <a:t>sufficiently</a:t>
            </a:r>
            <a:r>
              <a:rPr lang="fr-FR" sz="2000" dirty="0" smtClean="0"/>
              <a:t> </a:t>
            </a:r>
            <a:r>
              <a:rPr lang="fr-FR" sz="2000" dirty="0" err="1" smtClean="0"/>
              <a:t>separated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518660" y="3540798"/>
            <a:ext cx="389767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Pointwise</a:t>
            </a:r>
            <a:r>
              <a:rPr lang="fr-FR" sz="1600" dirty="0" smtClean="0"/>
              <a:t> </a:t>
            </a:r>
            <a:r>
              <a:rPr lang="fr-FR" sz="1600" dirty="0" err="1" smtClean="0"/>
              <a:t>deviation</a:t>
            </a:r>
            <a:r>
              <a:rPr lang="fr-FR" sz="1600" dirty="0" smtClean="0"/>
              <a:t> (concentration </a:t>
            </a:r>
            <a:r>
              <a:rPr lang="fr-FR" sz="1600" dirty="0" err="1" smtClean="0"/>
              <a:t>ineq</a:t>
            </a:r>
            <a:r>
              <a:rPr lang="fr-FR" sz="1600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Covering</a:t>
            </a:r>
            <a:r>
              <a:rPr lang="fr-FR" sz="1600" dirty="0" smtClean="0"/>
              <a:t> </a:t>
            </a:r>
            <a:r>
              <a:rPr lang="fr-FR" sz="1600" dirty="0" err="1" smtClean="0"/>
              <a:t>numbers</a:t>
            </a:r>
            <a:endParaRPr lang="fr-FR" sz="16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23" y="1101118"/>
            <a:ext cx="2456368" cy="198651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5" y="4237101"/>
            <a:ext cx="2244127" cy="180592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1" y="4237101"/>
            <a:ext cx="2241380" cy="180592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08" y="4237101"/>
            <a:ext cx="2244127" cy="180592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383125" y="600619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m=50</a:t>
            </a:r>
            <a:endParaRPr lang="fr-FR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1204580" y="6006516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m</a:t>
            </a:r>
            <a:r>
              <a:rPr lang="fr-FR" i="1" dirty="0" smtClean="0"/>
              <a:t>=10</a:t>
            </a:r>
            <a:endParaRPr lang="fr-FR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913756" y="600619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m=20</a:t>
            </a:r>
            <a:endParaRPr lang="fr-FR" i="1" dirty="0"/>
          </a:p>
        </p:txBody>
      </p:sp>
      <p:pic>
        <p:nvPicPr>
          <p:cNvPr id="30" name="Imag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08" y="3168649"/>
            <a:ext cx="796536" cy="11987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37" y="2860500"/>
            <a:ext cx="208350" cy="26182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3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" grpId="0"/>
      <p:bldP spid="18" grpId="0" animBg="1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for </a:t>
            </a:r>
            <a:r>
              <a:rPr lang="fr-FR" dirty="0" err="1" smtClean="0"/>
              <a:t>separated</a:t>
            </a:r>
            <a:r>
              <a:rPr lang="fr-FR" dirty="0" smtClean="0"/>
              <a:t> GMM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4196" y="1170709"/>
            <a:ext cx="8578735" cy="2593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4196" y="1170709"/>
            <a:ext cx="3433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1: </a:t>
            </a:r>
            <a:r>
              <a:rPr lang="fr-FR" sz="2400" b="1" dirty="0" err="1" smtClean="0"/>
              <a:t>Ideal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scaling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sparsity</a:t>
            </a:r>
            <a:endParaRPr lang="fr-FR" sz="2400" b="1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9" y="2035352"/>
            <a:ext cx="3566640" cy="333594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1684844" y="2391166"/>
            <a:ext cx="0" cy="21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23632" y="2558653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In </a:t>
            </a:r>
            <a:r>
              <a:rPr lang="fr-FR" sz="1400" i="1" dirty="0" err="1" smtClean="0"/>
              <a:t>progress</a:t>
            </a:r>
            <a:r>
              <a:rPr lang="fr-FR" sz="1400" i="1" dirty="0" smtClean="0"/>
              <a:t>…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077644" y="1497998"/>
            <a:ext cx="4683971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      </a:t>
            </a:r>
            <a:r>
              <a:rPr lang="fr-FR" sz="2000" b="1" i="1" dirty="0" smtClean="0"/>
              <a:t>not </a:t>
            </a:r>
            <a:r>
              <a:rPr lang="fr-FR" sz="2000" b="1" i="1" dirty="0" err="1" smtClean="0"/>
              <a:t>necessarily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sparse</a:t>
            </a:r>
            <a:r>
              <a:rPr lang="fr-FR" sz="2000" dirty="0" smtClean="0"/>
              <a:t>, 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Mass of        </a:t>
            </a:r>
            <a:r>
              <a:rPr lang="fr-FR" sz="2000" dirty="0" err="1" smtClean="0"/>
              <a:t>concentrated</a:t>
            </a:r>
            <a:r>
              <a:rPr lang="fr-FR" sz="2000" dirty="0" smtClean="0"/>
              <a:t> </a:t>
            </a:r>
            <a:r>
              <a:rPr lang="fr-FR" sz="2000" dirty="0" err="1" smtClean="0"/>
              <a:t>around</a:t>
            </a:r>
            <a:r>
              <a:rPr lang="fr-FR" sz="2000" dirty="0" smtClean="0"/>
              <a:t> </a:t>
            </a:r>
            <a:r>
              <a:rPr lang="fr-FR" sz="2000" dirty="0" err="1" smtClean="0"/>
              <a:t>true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i="1" dirty="0" smtClean="0"/>
              <a:t>Proof</a:t>
            </a:r>
            <a:r>
              <a:rPr lang="fr-FR" sz="2000" dirty="0" smtClean="0"/>
              <a:t>: </a:t>
            </a:r>
            <a:r>
              <a:rPr lang="fr-FR" sz="2000" dirty="0" err="1" smtClean="0"/>
              <a:t>infinite-dimensional</a:t>
            </a:r>
            <a:r>
              <a:rPr lang="fr-FR" sz="2000" dirty="0" smtClean="0"/>
              <a:t> </a:t>
            </a:r>
            <a:r>
              <a:rPr lang="fr-FR" sz="2000" dirty="0" err="1" smtClean="0"/>
              <a:t>golfing</a:t>
            </a:r>
            <a:r>
              <a:rPr lang="fr-FR" sz="2000" dirty="0" smtClean="0"/>
              <a:t> </a:t>
            </a:r>
            <a:r>
              <a:rPr lang="fr-FR" sz="2000" dirty="0" err="1" smtClean="0"/>
              <a:t>scheme</a:t>
            </a:r>
            <a:r>
              <a:rPr lang="fr-FR" sz="2000" dirty="0" smtClean="0"/>
              <a:t> </a:t>
            </a:r>
            <a:r>
              <a:rPr lang="fr-FR" dirty="0" smtClean="0"/>
              <a:t>(new)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97" y="1549247"/>
            <a:ext cx="184566" cy="2981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41" y="2170887"/>
            <a:ext cx="184566" cy="2981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3" y="2205673"/>
            <a:ext cx="208350" cy="26182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4196" y="3839968"/>
            <a:ext cx="8578735" cy="2593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4196" y="3839968"/>
            <a:ext cx="3661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2: </a:t>
            </a:r>
            <a:r>
              <a:rPr lang="fr-FR" sz="2400" b="1" i="1" dirty="0" smtClean="0"/>
              <a:t>Minimal </a:t>
            </a:r>
            <a:r>
              <a:rPr lang="fr-FR" sz="2400" b="1" i="1" dirty="0" err="1" smtClean="0"/>
              <a:t>norm</a:t>
            </a:r>
            <a:r>
              <a:rPr lang="fr-FR" sz="2400" b="1" i="1" dirty="0" smtClean="0"/>
              <a:t> </a:t>
            </a:r>
            <a:r>
              <a:rPr lang="fr-FR" sz="2400" b="1" dirty="0" err="1" smtClean="0"/>
              <a:t>certificate</a:t>
            </a:r>
            <a:endParaRPr lang="fr-FR" sz="2400" b="1" dirty="0" smtClean="0"/>
          </a:p>
          <a:p>
            <a:pPr algn="ctr"/>
            <a:r>
              <a:rPr lang="fr-FR" sz="1600" i="1" dirty="0" smtClean="0"/>
              <a:t>[Duval, </a:t>
            </a:r>
            <a:r>
              <a:rPr lang="fr-FR" sz="1600" i="1" dirty="0" err="1" smtClean="0"/>
              <a:t>Peyré</a:t>
            </a:r>
            <a:r>
              <a:rPr lang="fr-FR" sz="1600" i="1" dirty="0" smtClean="0"/>
              <a:t> 2015]</a:t>
            </a:r>
            <a:endParaRPr lang="fr-FR" sz="2400" i="1" dirty="0"/>
          </a:p>
        </p:txBody>
      </p:sp>
      <p:pic>
        <p:nvPicPr>
          <p:cNvPr id="27" name="Imag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4" y="4670588"/>
            <a:ext cx="3702244" cy="334175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V="1">
            <a:off x="1767973" y="5052110"/>
            <a:ext cx="0" cy="21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206761" y="5219597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In </a:t>
            </a:r>
            <a:r>
              <a:rPr lang="fr-FR" sz="1400" i="1" dirty="0" err="1" smtClean="0"/>
              <a:t>progress</a:t>
            </a:r>
            <a:r>
              <a:rPr lang="fr-FR" sz="1400" i="1" dirty="0" smtClean="0"/>
              <a:t>…</a:t>
            </a:r>
            <a:endParaRPr lang="fr-FR" sz="14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127520" y="4084836"/>
            <a:ext cx="4683971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>
                <a:solidFill>
                  <a:schemeClr val="tx1"/>
                </a:solidFill>
              </a:rPr>
              <a:t>when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i="1" dirty="0">
                <a:solidFill>
                  <a:schemeClr val="tx1"/>
                </a:solidFill>
              </a:rPr>
              <a:t>n</a:t>
            </a:r>
            <a:r>
              <a:rPr lang="fr-FR" sz="2000" dirty="0">
                <a:solidFill>
                  <a:schemeClr val="tx1"/>
                </a:solidFill>
              </a:rPr>
              <a:t> high </a:t>
            </a:r>
            <a:r>
              <a:rPr lang="fr-FR" sz="2000" dirty="0" err="1" smtClean="0">
                <a:solidFill>
                  <a:schemeClr val="tx1"/>
                </a:solidFill>
              </a:rPr>
              <a:t>enough</a:t>
            </a:r>
            <a:r>
              <a:rPr lang="fr-FR" sz="2000" dirty="0" smtClean="0">
                <a:solidFill>
                  <a:schemeClr val="tx1"/>
                </a:solidFill>
              </a:rPr>
              <a:t>:</a:t>
            </a:r>
            <a:r>
              <a:rPr lang="fr-FR" sz="2000" dirty="0" smtClean="0"/>
              <a:t>      </a:t>
            </a:r>
            <a:r>
              <a:rPr lang="fr-FR" sz="2000" b="1" dirty="0" err="1" smtClean="0">
                <a:solidFill>
                  <a:schemeClr val="tx1"/>
                </a:solidFill>
              </a:rPr>
              <a:t>sparse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b="1" dirty="0" err="1" smtClean="0">
                <a:solidFill>
                  <a:schemeClr val="tx1"/>
                </a:solidFill>
              </a:rPr>
              <a:t>with</a:t>
            </a:r>
            <a:r>
              <a:rPr lang="fr-FR" sz="2000" b="1" dirty="0" smtClean="0">
                <a:solidFill>
                  <a:schemeClr val="tx1"/>
                </a:solidFill>
              </a:rPr>
              <a:t> right </a:t>
            </a:r>
            <a:r>
              <a:rPr lang="fr-FR" sz="2000" b="1" dirty="0" err="1" smtClean="0">
                <a:solidFill>
                  <a:schemeClr val="tx1"/>
                </a:solidFill>
              </a:rPr>
              <a:t>number</a:t>
            </a:r>
            <a:r>
              <a:rPr lang="fr-FR" sz="2000" b="1" dirty="0" smtClean="0">
                <a:solidFill>
                  <a:schemeClr val="tx1"/>
                </a:solidFill>
              </a:rPr>
              <a:t> of components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Proof: adaptation of </a:t>
            </a:r>
            <a:r>
              <a:rPr lang="fr-FR" sz="2000" i="1" dirty="0" smtClean="0"/>
              <a:t>[Tang, </a:t>
            </a:r>
            <a:r>
              <a:rPr lang="fr-FR" sz="2000" i="1" dirty="0" err="1" smtClean="0"/>
              <a:t>Recht</a:t>
            </a:r>
            <a:r>
              <a:rPr lang="fr-FR" sz="2000" i="1" dirty="0" smtClean="0"/>
              <a:t> 2013]</a:t>
            </a:r>
            <a:r>
              <a:rPr lang="fr-FR" i="1" dirty="0"/>
              <a:t> </a:t>
            </a:r>
            <a:r>
              <a:rPr lang="fr-FR" i="1" dirty="0" smtClean="0"/>
              <a:t>(constructive)</a:t>
            </a:r>
            <a:endParaRPr lang="fr-FR" sz="2000" i="1" dirty="0" smtClean="0"/>
          </a:p>
        </p:txBody>
      </p:sp>
      <p:pic>
        <p:nvPicPr>
          <p:cNvPr id="24" name="Imag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99" y="4175253"/>
            <a:ext cx="167787" cy="271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15" y="5016997"/>
            <a:ext cx="1461165" cy="47457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4196" y="766317"/>
            <a:ext cx="50563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Assumption</a:t>
            </a:r>
            <a:r>
              <a:rPr lang="fr-FR" dirty="0" smtClean="0"/>
              <a:t>: data are </a:t>
            </a:r>
            <a:r>
              <a:rPr lang="fr-FR" i="1" dirty="0" err="1" smtClean="0"/>
              <a:t>actually</a:t>
            </a:r>
            <a:r>
              <a:rPr lang="fr-FR" dirty="0" smtClean="0"/>
              <a:t> </a:t>
            </a:r>
            <a:r>
              <a:rPr lang="fr-FR" dirty="0" err="1" smtClean="0"/>
              <a:t>drawn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GMM…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7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 animBg="1"/>
      <p:bldP spid="19" grpId="0"/>
      <p:bldP spid="22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1055063"/>
            <a:ext cx="1081894" cy="10818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3074931"/>
            <a:ext cx="1081894" cy="10818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799100" y="1118956"/>
            <a:ext cx="5775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Information-</a:t>
            </a:r>
            <a:r>
              <a:rPr lang="fr-FR" sz="2800" dirty="0" err="1" smtClean="0"/>
              <a:t>preservation</a:t>
            </a:r>
            <a:r>
              <a:rPr lang="fr-FR" sz="2800" dirty="0" smtClean="0"/>
              <a:t> </a:t>
            </a:r>
            <a:r>
              <a:rPr lang="fr-FR" sz="2800" dirty="0" err="1" smtClean="0"/>
              <a:t>guarantees</a:t>
            </a:r>
            <a:r>
              <a:rPr lang="fr-FR" sz="2800" dirty="0" smtClean="0"/>
              <a:t>: a RIP </a:t>
            </a:r>
            <a:r>
              <a:rPr lang="fr-FR" sz="2800" dirty="0" err="1" smtClean="0"/>
              <a:t>analysis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745005" y="3138824"/>
            <a:ext cx="5500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Total variation </a:t>
            </a:r>
            <a:r>
              <a:rPr lang="fr-FR" sz="2800" dirty="0" err="1" smtClean="0"/>
              <a:t>regularization</a:t>
            </a:r>
            <a:r>
              <a:rPr lang="fr-FR" sz="2800" dirty="0" smtClean="0"/>
              <a:t>:</a:t>
            </a:r>
          </a:p>
          <a:p>
            <a:pPr algn="ctr"/>
            <a:r>
              <a:rPr lang="fr-FR" sz="2800" dirty="0" smtClean="0"/>
              <a:t>a dual </a:t>
            </a:r>
            <a:r>
              <a:rPr lang="fr-FR" sz="2800" dirty="0" err="1" smtClean="0"/>
              <a:t>certificate</a:t>
            </a:r>
            <a:r>
              <a:rPr lang="fr-FR" sz="2800" dirty="0" smtClean="0"/>
              <a:t> </a:t>
            </a:r>
            <a:r>
              <a:rPr lang="fr-FR" sz="2800" dirty="0" err="1" smtClean="0"/>
              <a:t>analysis</a:t>
            </a:r>
            <a:endParaRPr lang="fr-FR" sz="28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1" y="5094800"/>
            <a:ext cx="1081894" cy="108189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99100" y="5410879"/>
            <a:ext cx="3209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Conclusion, </a:t>
            </a:r>
            <a:r>
              <a:rPr lang="fr-FR" sz="2800" dirty="0" err="1" smtClean="0"/>
              <a:t>outlooks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9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68" y="1237605"/>
            <a:ext cx="2160056" cy="17788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Sketch </a:t>
            </a:r>
            <a:r>
              <a:rPr lang="fr-FR" dirty="0" err="1" smtClean="0"/>
              <a:t>learning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995698" y="2126629"/>
            <a:ext cx="121680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6" y="1274124"/>
            <a:ext cx="2160084" cy="17788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05006" y="1175967"/>
            <a:ext cx="267768" cy="1980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03" y="2017784"/>
            <a:ext cx="149086" cy="242259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4954364" y="2124419"/>
            <a:ext cx="121615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30400" y="3570079"/>
            <a:ext cx="8488406" cy="273921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 smtClean="0"/>
              <a:t>Sketching</a:t>
            </a:r>
            <a:r>
              <a:rPr lang="fr-FR" sz="2800" dirty="0" smtClean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Streaming, </a:t>
            </a:r>
            <a:r>
              <a:rPr lang="fr-FR" sz="2400" dirty="0" err="1" smtClean="0"/>
              <a:t>distributed</a:t>
            </a:r>
            <a:r>
              <a:rPr lang="fr-FR" sz="2400" dirty="0" smtClean="0"/>
              <a:t> </a:t>
            </a:r>
            <a:r>
              <a:rPr lang="fr-FR" sz="2400" dirty="0" err="1" smtClean="0"/>
              <a:t>learning</a:t>
            </a:r>
            <a:endParaRPr lang="fr-F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Original </a:t>
            </a:r>
            <a:r>
              <a:rPr lang="fr-FR" sz="2400" dirty="0" err="1" smtClean="0"/>
              <a:t>view</a:t>
            </a:r>
            <a:r>
              <a:rPr lang="fr-FR" sz="2400" dirty="0" smtClean="0"/>
              <a:t> on data compression and </a:t>
            </a:r>
            <a:r>
              <a:rPr lang="fr-FR" sz="2400" dirty="0" err="1" smtClean="0"/>
              <a:t>generalized</a:t>
            </a:r>
            <a:r>
              <a:rPr lang="fr-FR" sz="2400" dirty="0" smtClean="0"/>
              <a:t> moments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Combines </a:t>
            </a:r>
            <a:r>
              <a:rPr lang="fr-FR" sz="2400" dirty="0" err="1" smtClean="0"/>
              <a:t>random</a:t>
            </a:r>
            <a:r>
              <a:rPr lang="fr-FR" sz="2400" dirty="0" smtClean="0"/>
              <a:t> </a:t>
            </a:r>
            <a:r>
              <a:rPr lang="fr-FR" sz="2400" dirty="0" err="1" smtClean="0"/>
              <a:t>features</a:t>
            </a:r>
            <a:r>
              <a:rPr lang="fr-FR" sz="2400" dirty="0"/>
              <a:t> </a:t>
            </a:r>
            <a:r>
              <a:rPr lang="fr-FR" sz="2400" dirty="0" smtClean="0"/>
              <a:t>and </a:t>
            </a:r>
            <a:r>
              <a:rPr lang="fr-FR" sz="2400" dirty="0" err="1" smtClean="0"/>
              <a:t>kernel</a:t>
            </a:r>
            <a:r>
              <a:rPr lang="fr-FR" sz="2400" dirty="0" smtClean="0"/>
              <a:t> </a:t>
            </a:r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infinite</a:t>
            </a:r>
            <a:r>
              <a:rPr lang="fr-FR" sz="2400" dirty="0" smtClean="0"/>
              <a:t> </a:t>
            </a:r>
            <a:r>
              <a:rPr lang="fr-FR" sz="2400" dirty="0" err="1" smtClean="0"/>
              <a:t>dimensional</a:t>
            </a:r>
            <a:r>
              <a:rPr lang="fr-FR" sz="2400" dirty="0" smtClean="0"/>
              <a:t> Compressive </a:t>
            </a:r>
            <a:r>
              <a:rPr lang="fr-FR" sz="2400" dirty="0" err="1" smtClean="0"/>
              <a:t>sensing</a:t>
            </a:r>
            <a:endParaRPr lang="fr-FR" sz="2400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2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, </a:t>
            </a:r>
            <a:r>
              <a:rPr lang="fr-FR" dirty="0" err="1" smtClean="0"/>
              <a:t>outlooks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0936" y="3067621"/>
            <a:ext cx="8661861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</a:rPr>
              <a:t>Dual </a:t>
            </a:r>
            <a:r>
              <a:rPr lang="fr-FR" sz="2400" b="1" dirty="0" err="1" smtClean="0">
                <a:solidFill>
                  <a:schemeClr val="tx1"/>
                </a:solidFill>
              </a:rPr>
              <a:t>certificate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analysis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</a:rPr>
              <a:t>Convex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minimization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</a:rPr>
              <a:t>Does</a:t>
            </a:r>
            <a:r>
              <a:rPr lang="fr-FR" sz="2000" dirty="0" smtClean="0">
                <a:solidFill>
                  <a:schemeClr val="tx1"/>
                </a:solidFill>
              </a:rPr>
              <a:t> not </a:t>
            </a:r>
            <a:r>
              <a:rPr lang="fr-FR" sz="2000" dirty="0" err="1" smtClean="0">
                <a:solidFill>
                  <a:schemeClr val="tx1"/>
                </a:solidFill>
              </a:rPr>
              <a:t>handle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modelling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error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In </a:t>
            </a:r>
            <a:r>
              <a:rPr lang="fr-FR" sz="2000" dirty="0" err="1" smtClean="0">
                <a:solidFill>
                  <a:schemeClr val="tx1"/>
                </a:solidFill>
              </a:rPr>
              <a:t>some</a:t>
            </a:r>
            <a:r>
              <a:rPr lang="fr-FR" sz="2000" dirty="0" smtClean="0">
                <a:solidFill>
                  <a:schemeClr val="tx1"/>
                </a:solidFill>
              </a:rPr>
              <a:t> cases, </a:t>
            </a:r>
            <a:r>
              <a:rPr lang="fr-FR" sz="2000" dirty="0" err="1" smtClean="0">
                <a:solidFill>
                  <a:schemeClr val="tx1"/>
                </a:solidFill>
              </a:rPr>
              <a:t>automatically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guess</a:t>
            </a:r>
            <a:r>
              <a:rPr lang="fr-FR" sz="2000" dirty="0" smtClean="0">
                <a:solidFill>
                  <a:schemeClr val="tx1"/>
                </a:solidFill>
              </a:rPr>
              <a:t> the right </a:t>
            </a:r>
            <a:r>
              <a:rPr lang="fr-FR" sz="2000" dirty="0" err="1" smtClean="0">
                <a:solidFill>
                  <a:schemeClr val="tx1"/>
                </a:solidFill>
              </a:rPr>
              <a:t>number</a:t>
            </a:r>
            <a:r>
              <a:rPr lang="fr-FR" sz="2000" dirty="0" smtClean="0">
                <a:solidFill>
                  <a:schemeClr val="tx1"/>
                </a:solidFill>
              </a:rPr>
              <a:t> of components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9505" y="930435"/>
            <a:ext cx="8661862" cy="20005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</a:rPr>
              <a:t>RIP </a:t>
            </a:r>
            <a:r>
              <a:rPr lang="fr-FR" sz="2400" b="1" dirty="0" err="1" smtClean="0">
                <a:solidFill>
                  <a:schemeClr val="tx1"/>
                </a:solidFill>
              </a:rPr>
              <a:t>analysis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Information </a:t>
            </a:r>
            <a:r>
              <a:rPr lang="fr-FR" sz="2000" dirty="0" err="1" smtClean="0">
                <a:solidFill>
                  <a:schemeClr val="tx1"/>
                </a:solidFill>
              </a:rPr>
              <a:t>preservation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guarantees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Fine control on noise, </a:t>
            </a:r>
            <a:r>
              <a:rPr lang="fr-FR" sz="2000" dirty="0" err="1" smtClean="0">
                <a:solidFill>
                  <a:schemeClr val="tx1"/>
                </a:solidFill>
              </a:rPr>
              <a:t>modeling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error</a:t>
            </a:r>
            <a:r>
              <a:rPr lang="fr-FR" sz="2000" dirty="0" smtClean="0">
                <a:solidFill>
                  <a:schemeClr val="tx1"/>
                </a:solidFill>
              </a:rPr>
              <a:t> (instance optimal </a:t>
            </a:r>
            <a:r>
              <a:rPr lang="fr-FR" sz="2000" dirty="0" err="1" smtClean="0">
                <a:solidFill>
                  <a:schemeClr val="tx1"/>
                </a:solidFill>
              </a:rPr>
              <a:t>decoder</a:t>
            </a:r>
            <a:r>
              <a:rPr lang="fr-FR" sz="2000" dirty="0" smtClean="0">
                <a:solidFill>
                  <a:schemeClr val="tx1"/>
                </a:solidFill>
              </a:rPr>
              <a:t>) and </a:t>
            </a:r>
            <a:r>
              <a:rPr lang="fr-FR" sz="2000" dirty="0" err="1" smtClean="0">
                <a:solidFill>
                  <a:schemeClr val="tx1"/>
                </a:solidFill>
              </a:rPr>
              <a:t>recovery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metrics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</a:rPr>
              <a:t>Necessary</a:t>
            </a:r>
            <a:r>
              <a:rPr lang="fr-FR" sz="2000" dirty="0" smtClean="0">
                <a:solidFill>
                  <a:schemeClr val="tx1"/>
                </a:solidFill>
              </a:rPr>
              <a:t> and </a:t>
            </a:r>
            <a:r>
              <a:rPr lang="fr-FR" sz="2000" dirty="0" err="1" smtClean="0">
                <a:solidFill>
                  <a:schemeClr val="tx1"/>
                </a:solidFill>
              </a:rPr>
              <a:t>sufficient</a:t>
            </a:r>
            <a:r>
              <a:rPr lang="fr-FR" sz="2000" dirty="0" smtClean="0">
                <a:solidFill>
                  <a:schemeClr val="tx1"/>
                </a:solidFill>
              </a:rPr>
              <a:t>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But: Non-</a:t>
            </a:r>
            <a:r>
              <a:rPr lang="fr-FR" sz="2000" dirty="0" err="1" smtClean="0">
                <a:solidFill>
                  <a:schemeClr val="tx1"/>
                </a:solidFill>
              </a:rPr>
              <a:t>convex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minimization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0936" y="4645571"/>
            <a:ext cx="8661861" cy="169277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solidFill>
                  <a:schemeClr val="tx1"/>
                </a:solidFill>
              </a:rPr>
              <a:t>Outlooks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</a:rPr>
              <a:t>Algorithms</a:t>
            </a:r>
            <a:r>
              <a:rPr lang="fr-FR" sz="2000" dirty="0" smtClean="0">
                <a:solidFill>
                  <a:schemeClr val="tx1"/>
                </a:solidFill>
              </a:rPr>
              <a:t> for TV </a:t>
            </a:r>
            <a:r>
              <a:rPr lang="fr-FR" sz="2000" dirty="0" err="1" smtClean="0">
                <a:solidFill>
                  <a:schemeClr val="tx1"/>
                </a:solidFill>
              </a:rPr>
              <a:t>minimization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</a:rPr>
              <a:t>Other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features</a:t>
            </a:r>
            <a:r>
              <a:rPr lang="fr-FR" sz="2000" dirty="0" smtClean="0">
                <a:solidFill>
                  <a:schemeClr val="tx1"/>
                </a:solidFill>
              </a:rPr>
              <a:t>      (not </a:t>
            </a:r>
            <a:r>
              <a:rPr lang="fr-FR" sz="2000" dirty="0" err="1" smtClean="0">
                <a:solidFill>
                  <a:schemeClr val="tx1"/>
                </a:solidFill>
              </a:rPr>
              <a:t>necessarily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random</a:t>
            </a:r>
            <a:r>
              <a:rPr lang="fr-FR" sz="2000" dirty="0" smtClean="0">
                <a:solidFill>
                  <a:schemeClr val="tx1"/>
                </a:solidFill>
              </a:rPr>
              <a:t>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</a:rPr>
              <a:t>Other</a:t>
            </a:r>
            <a:r>
              <a:rPr lang="fr-FR" sz="2000" dirty="0" smtClean="0">
                <a:solidFill>
                  <a:schemeClr val="tx1"/>
                </a:solidFill>
              </a:rPr>
              <a:t> « </a:t>
            </a:r>
            <a:r>
              <a:rPr lang="fr-FR" sz="2000" dirty="0" err="1" smtClean="0">
                <a:solidFill>
                  <a:schemeClr val="tx1"/>
                </a:solidFill>
              </a:rPr>
              <a:t>sketched</a:t>
            </a:r>
            <a:r>
              <a:rPr lang="fr-FR" sz="2000" dirty="0" smtClean="0">
                <a:solidFill>
                  <a:schemeClr val="tx1"/>
                </a:solidFill>
              </a:rPr>
              <a:t> » </a:t>
            </a:r>
            <a:r>
              <a:rPr lang="fr-FR" sz="2000" dirty="0" err="1" smtClean="0">
                <a:solidFill>
                  <a:schemeClr val="tx1"/>
                </a:solidFill>
              </a:rPr>
              <a:t>learning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tasks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</a:rPr>
              <a:t>Multilayer</a:t>
            </a:r>
            <a:r>
              <a:rPr lang="fr-FR" sz="2000" dirty="0" smtClean="0">
                <a:solidFill>
                  <a:schemeClr val="tx1"/>
                </a:solidFill>
              </a:rPr>
              <a:t> sketches ?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47" y="5420223"/>
            <a:ext cx="188069" cy="21019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7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Online change point </a:t>
            </a:r>
            <a:r>
              <a:rPr lang="fr-FR" sz="2800" dirty="0" err="1" smtClean="0"/>
              <a:t>detection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sketches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628650" y="6492877"/>
            <a:ext cx="2057400" cy="365125"/>
          </a:xfrm>
        </p:spPr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94" y="1204683"/>
            <a:ext cx="2913560" cy="16638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91849" y="5556856"/>
            <a:ext cx="351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Toy </a:t>
            </a:r>
            <a:r>
              <a:rPr lang="fr-FR" sz="1400" i="1" dirty="0" err="1" smtClean="0"/>
              <a:t>example</a:t>
            </a:r>
            <a:r>
              <a:rPr lang="fr-FR" sz="1400" i="1" dirty="0" smtClean="0"/>
              <a:t>: On a </a:t>
            </a:r>
            <a:r>
              <a:rPr lang="fr-FR" sz="1400" i="1" dirty="0" err="1" smtClean="0"/>
              <a:t>small</a:t>
            </a:r>
            <a:r>
              <a:rPr lang="fr-FR" sz="1400" i="1" dirty="0" smtClean="0"/>
              <a:t> laptop, no </a:t>
            </a:r>
            <a:r>
              <a:rPr lang="fr-FR" sz="1400" i="1" dirty="0" err="1" smtClean="0"/>
              <a:t>parallel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computing</a:t>
            </a:r>
            <a:r>
              <a:rPr lang="fr-FR" sz="1400" i="1" dirty="0" smtClean="0"/>
              <a:t>, memory </a:t>
            </a:r>
            <a:r>
              <a:rPr lang="fr-FR" sz="1400" i="1" dirty="0" err="1" smtClean="0"/>
              <a:t>footprint</a:t>
            </a:r>
            <a:r>
              <a:rPr lang="fr-FR" sz="1400" i="1" dirty="0" smtClean="0"/>
              <a:t> &lt; 5kb…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23728" y="1440369"/>
            <a:ext cx="4652602" cy="919401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i="1" dirty="0" err="1" smtClean="0"/>
              <a:t>Classical</a:t>
            </a:r>
            <a:r>
              <a:rPr lang="fr-FR" sz="2400" dirty="0" smtClean="0"/>
              <a:t> : </a:t>
            </a:r>
            <a:r>
              <a:rPr lang="fr-FR" sz="2400" dirty="0" err="1" smtClean="0"/>
              <a:t>detect</a:t>
            </a:r>
            <a:r>
              <a:rPr lang="fr-FR" sz="2400" dirty="0" smtClean="0"/>
              <a:t> variations in the </a:t>
            </a:r>
            <a:r>
              <a:rPr lang="fr-FR" sz="2400" i="1" dirty="0" err="1" smtClean="0"/>
              <a:t>mean</a:t>
            </a:r>
            <a:r>
              <a:rPr lang="fr-FR" sz="2400" dirty="0" smtClean="0"/>
              <a:t> of</a:t>
            </a:r>
            <a:endParaRPr lang="fr-FR" sz="240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30" y="1964335"/>
            <a:ext cx="310382" cy="255068"/>
          </a:xfrm>
          <a:prstGeom prst="rect">
            <a:avLst/>
          </a:prstGeom>
        </p:spPr>
      </p:pic>
      <p:pic>
        <p:nvPicPr>
          <p:cNvPr id="17" name="output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7929" y="2973288"/>
            <a:ext cx="3128212" cy="234615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21915" y="2564010"/>
            <a:ext cx="4654415" cy="132802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i="1" dirty="0" err="1" smtClean="0"/>
              <a:t>With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random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features</a:t>
            </a:r>
            <a:r>
              <a:rPr lang="fr-FR" sz="2400" b="1" i="1" dirty="0" smtClean="0"/>
              <a:t> </a:t>
            </a:r>
            <a:r>
              <a:rPr lang="fr-FR" sz="2400" dirty="0" smtClean="0"/>
              <a:t>: </a:t>
            </a:r>
            <a:r>
              <a:rPr lang="fr-FR" sz="2400" dirty="0" err="1" smtClean="0"/>
              <a:t>detect</a:t>
            </a:r>
            <a:r>
              <a:rPr lang="fr-FR" sz="2400" dirty="0" smtClean="0"/>
              <a:t> variations in the </a:t>
            </a:r>
            <a:r>
              <a:rPr lang="fr-FR" sz="2400" i="1" dirty="0" err="1" smtClean="0"/>
              <a:t>mean</a:t>
            </a:r>
            <a:r>
              <a:rPr lang="fr-FR" sz="2400" dirty="0" smtClean="0"/>
              <a:t> of</a:t>
            </a:r>
          </a:p>
          <a:p>
            <a:r>
              <a:rPr lang="fr-FR" sz="2400" dirty="0" smtClean="0"/>
              <a:t>= </a:t>
            </a:r>
            <a:r>
              <a:rPr lang="fr-FR" sz="2400" i="1" dirty="0" err="1" smtClean="0"/>
              <a:t>any</a:t>
            </a:r>
            <a:r>
              <a:rPr lang="fr-FR" sz="2400" dirty="0" smtClean="0"/>
              <a:t> change in distribution </a:t>
            </a:r>
            <a:r>
              <a:rPr lang="fr-FR" sz="2400" dirty="0" err="1" smtClean="0"/>
              <a:t>w.h.p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71" y="3096744"/>
            <a:ext cx="698477" cy="31051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74567" y="817502"/>
            <a:ext cx="325287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b="1" i="1" dirty="0" err="1" smtClean="0"/>
              <a:t>Ongoing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work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with</a:t>
            </a:r>
            <a:r>
              <a:rPr lang="fr-FR" sz="1600" b="1" i="1" dirty="0" smtClean="0"/>
              <a:t> I. Poli, L. Daudet</a:t>
            </a:r>
            <a:endParaRPr lang="fr-FR" sz="1600" b="1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21914" y="4119902"/>
            <a:ext cx="4654415" cy="132802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Use of </a:t>
            </a:r>
            <a:r>
              <a:rPr lang="fr-FR" sz="2400" b="1" i="1" dirty="0" err="1"/>
              <a:t>o</a:t>
            </a:r>
            <a:r>
              <a:rPr lang="fr-FR" sz="2400" b="1" i="1" dirty="0" err="1" smtClean="0"/>
              <a:t>ptical</a:t>
            </a:r>
            <a:r>
              <a:rPr lang="fr-FR" sz="2400" b="1" i="1" dirty="0" smtClean="0"/>
              <a:t> hardware</a:t>
            </a:r>
            <a:r>
              <a:rPr lang="fr-FR" sz="2400" dirty="0" smtClean="0"/>
              <a:t> </a:t>
            </a:r>
            <a:r>
              <a:rPr lang="fr-FR" sz="2400" dirty="0" err="1" smtClean="0"/>
              <a:t>dedicated</a:t>
            </a:r>
            <a:r>
              <a:rPr lang="fr-FR" sz="2400" dirty="0" smtClean="0"/>
              <a:t> to </a:t>
            </a:r>
            <a:r>
              <a:rPr lang="fr-FR" sz="2400" dirty="0" err="1" smtClean="0"/>
              <a:t>random</a:t>
            </a:r>
            <a:r>
              <a:rPr lang="fr-FR" sz="2400" dirty="0" smtClean="0"/>
              <a:t> </a:t>
            </a:r>
            <a:r>
              <a:rPr lang="fr-FR" sz="2400" dirty="0" err="1" smtClean="0"/>
              <a:t>features</a:t>
            </a:r>
            <a:r>
              <a:rPr lang="fr-FR" sz="2400" dirty="0" smtClean="0"/>
              <a:t>: </a:t>
            </a:r>
          </a:p>
          <a:p>
            <a:r>
              <a:rPr lang="fr-FR" sz="2400" b="1" i="1" dirty="0" smtClean="0"/>
              <a:t>Sketch update in</a:t>
            </a:r>
            <a:endParaRPr lang="fr-FR" sz="2400" b="1" i="1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64" y="4987623"/>
            <a:ext cx="716873" cy="3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7" grpId="0"/>
      <p:bldP spid="14" grpId="0" animBg="1"/>
      <p:bldP spid="2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à coins arrondis 68"/>
          <p:cNvSpPr/>
          <p:nvPr/>
        </p:nvSpPr>
        <p:spPr>
          <a:xfrm>
            <a:off x="193658" y="830545"/>
            <a:ext cx="2915696" cy="235542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9" name="Groupe 98"/>
          <p:cNvGrpSpPr/>
          <p:nvPr/>
        </p:nvGrpSpPr>
        <p:grpSpPr>
          <a:xfrm>
            <a:off x="799200" y="1238400"/>
            <a:ext cx="1750830" cy="1707156"/>
            <a:chOff x="555110" y="1239991"/>
            <a:chExt cx="1750830" cy="1707156"/>
          </a:xfrm>
        </p:grpSpPr>
        <p:grpSp>
          <p:nvGrpSpPr>
            <p:cNvPr id="100" name="Groupe 99"/>
            <p:cNvGrpSpPr/>
            <p:nvPr/>
          </p:nvGrpSpPr>
          <p:grpSpPr>
            <a:xfrm>
              <a:off x="555110" y="1239991"/>
              <a:ext cx="1750830" cy="1707156"/>
              <a:chOff x="555110" y="1239991"/>
              <a:chExt cx="1750830" cy="1707156"/>
            </a:xfrm>
          </p:grpSpPr>
          <p:pic>
            <p:nvPicPr>
              <p:cNvPr id="102" name="Image 10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2931" y="2390983"/>
                <a:ext cx="673200" cy="500466"/>
              </a:xfrm>
              <a:prstGeom prst="rect">
                <a:avLst/>
              </a:prstGeom>
            </p:spPr>
          </p:pic>
          <p:pic>
            <p:nvPicPr>
              <p:cNvPr id="103" name="Image 1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1368" y="1847719"/>
                <a:ext cx="814572" cy="543048"/>
              </a:xfrm>
              <a:prstGeom prst="rect">
                <a:avLst/>
              </a:prstGeom>
            </p:spPr>
          </p:pic>
          <p:pic>
            <p:nvPicPr>
              <p:cNvPr id="104" name="Image 10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8" y="2319991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05" name="Image 10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7837" y="1239991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06" name="Image 10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587" y="2335147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07" name="Image 10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110" y="1248234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10" name="Image 10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110" y="1794909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11" name="Image 1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492" y="1248234"/>
                <a:ext cx="612000" cy="612000"/>
              </a:xfrm>
              <a:prstGeom prst="rect">
                <a:avLst/>
              </a:prstGeom>
            </p:spPr>
          </p:pic>
        </p:grpSp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64" y="1818572"/>
              <a:ext cx="612000" cy="612000"/>
            </a:xfrm>
            <a:prstGeom prst="rect">
              <a:avLst/>
            </a:prstGeom>
          </p:spPr>
        </p:pic>
      </p:grpSp>
      <p:grpSp>
        <p:nvGrpSpPr>
          <p:cNvPr id="48" name="Groupe 47"/>
          <p:cNvGrpSpPr/>
          <p:nvPr/>
        </p:nvGrpSpPr>
        <p:grpSpPr>
          <a:xfrm>
            <a:off x="222294" y="5238179"/>
            <a:ext cx="2887060" cy="1202858"/>
            <a:chOff x="222294" y="5238179"/>
            <a:chExt cx="2887060" cy="1202858"/>
          </a:xfrm>
        </p:grpSpPr>
        <p:sp>
          <p:nvSpPr>
            <p:cNvPr id="79" name="Rectangle à coins arrondis 78"/>
            <p:cNvSpPr/>
            <p:nvPr/>
          </p:nvSpPr>
          <p:spPr>
            <a:xfrm>
              <a:off x="222294" y="5238179"/>
              <a:ext cx="2887060" cy="120285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390631" y="5243859"/>
              <a:ext cx="25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Data</a:t>
              </a:r>
              <a:r>
                <a:rPr lang="fr-FR" sz="2000" b="1" i="1" dirty="0" smtClean="0">
                  <a:solidFill>
                    <a:srgbClr val="C00000"/>
                  </a:solidFill>
                </a:rPr>
                <a:t> Stream</a:t>
              </a:r>
              <a:endParaRPr lang="fr-FR" sz="2000" b="1" dirty="0"/>
            </a:p>
          </p:txBody>
        </p:sp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118" y="5739653"/>
              <a:ext cx="612000" cy="612000"/>
            </a:xfrm>
            <a:prstGeom prst="rect">
              <a:avLst/>
            </a:prstGeom>
          </p:spPr>
        </p:pic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693" y="5741410"/>
              <a:ext cx="612000" cy="612000"/>
            </a:xfrm>
            <a:prstGeom prst="rect">
              <a:avLst/>
            </a:prstGeom>
          </p:spPr>
        </p:pic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619" y="5739653"/>
              <a:ext cx="612000" cy="612000"/>
            </a:xfrm>
            <a:prstGeom prst="rect">
              <a:avLst/>
            </a:prstGeom>
          </p:spPr>
        </p:pic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09" y="5739369"/>
              <a:ext cx="612000" cy="612000"/>
            </a:xfrm>
            <a:prstGeom prst="rect">
              <a:avLst/>
            </a:prstGeom>
          </p:spPr>
        </p:pic>
        <p:cxnSp>
          <p:nvCxnSpPr>
            <p:cNvPr id="68" name="Connecteur droit avec flèche 67"/>
            <p:cNvCxnSpPr/>
            <p:nvPr/>
          </p:nvCxnSpPr>
          <p:spPr>
            <a:xfrm flipH="1">
              <a:off x="422922" y="5641417"/>
              <a:ext cx="24580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2" name="Image 1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02" y="5740776"/>
              <a:ext cx="612000" cy="612000"/>
            </a:xfrm>
            <a:prstGeom prst="rect">
              <a:avLst/>
            </a:prstGeom>
          </p:spPr>
        </p:pic>
        <p:sp>
          <p:nvSpPr>
            <p:cNvPr id="113" name="ZoneTexte 112"/>
            <p:cNvSpPr txBox="1"/>
            <p:nvPr/>
          </p:nvSpPr>
          <p:spPr>
            <a:xfrm>
              <a:off x="2438922" y="582013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80136" y="58211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</p:grpSp>
      <p:cxnSp>
        <p:nvCxnSpPr>
          <p:cNvPr id="20" name="Connecteur droit avec flèche 19"/>
          <p:cNvCxnSpPr/>
          <p:nvPr/>
        </p:nvCxnSpPr>
        <p:spPr>
          <a:xfrm>
            <a:off x="3199095" y="4248387"/>
            <a:ext cx="2077909" cy="492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085349" y="3013955"/>
            <a:ext cx="2326044" cy="1720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4551444" y="818602"/>
            <a:ext cx="4430402" cy="289790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868438" y="1685180"/>
            <a:ext cx="2034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Clustering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Classification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</a:t>
            </a:r>
            <a:r>
              <a:rPr lang="fr-FR" dirty="0" smtClean="0"/>
              <a:t>tc…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: machine </a:t>
            </a:r>
            <a:r>
              <a:rPr lang="fr-FR" dirty="0" err="1" smtClean="0"/>
              <a:t>learning</a:t>
            </a:r>
            <a:endParaRPr lang="fr-FR" dirty="0"/>
          </a:p>
        </p:txBody>
      </p:sp>
      <p:grpSp>
        <p:nvGrpSpPr>
          <p:cNvPr id="77" name="Groupe 76"/>
          <p:cNvGrpSpPr/>
          <p:nvPr/>
        </p:nvGrpSpPr>
        <p:grpSpPr>
          <a:xfrm>
            <a:off x="6338278" y="1208067"/>
            <a:ext cx="2555632" cy="1183076"/>
            <a:chOff x="6361723" y="1278402"/>
            <a:chExt cx="2555632" cy="1183076"/>
          </a:xfrm>
        </p:grpSpPr>
        <p:sp>
          <p:nvSpPr>
            <p:cNvPr id="74" name="Ellipse 73"/>
            <p:cNvSpPr/>
            <p:nvPr/>
          </p:nvSpPr>
          <p:spPr>
            <a:xfrm>
              <a:off x="7783567" y="1278402"/>
              <a:ext cx="1133788" cy="1160335"/>
            </a:xfrm>
            <a:prstGeom prst="ellipse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6361723" y="1301143"/>
              <a:ext cx="1212555" cy="116033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70" y="1697990"/>
              <a:ext cx="612000" cy="6120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405" y="1522999"/>
              <a:ext cx="612000" cy="6120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524" y="1607416"/>
              <a:ext cx="612000" cy="612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152" y="1449315"/>
              <a:ext cx="612000" cy="612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38" y="1623057"/>
              <a:ext cx="612000" cy="61200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645" y="1467597"/>
              <a:ext cx="612000" cy="61200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303" y="1469657"/>
              <a:ext cx="612000" cy="61200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38" y="1707623"/>
              <a:ext cx="612000" cy="612000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352" y="1654060"/>
              <a:ext cx="612000" cy="612000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4551444" y="831910"/>
            <a:ext cx="443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Task</a:t>
            </a:r>
            <a:endParaRPr lang="fr-FR" sz="2000" b="1" dirty="0"/>
          </a:p>
        </p:txBody>
      </p:sp>
      <p:grpSp>
        <p:nvGrpSpPr>
          <p:cNvPr id="76" name="Groupe 75"/>
          <p:cNvGrpSpPr/>
          <p:nvPr/>
        </p:nvGrpSpPr>
        <p:grpSpPr>
          <a:xfrm>
            <a:off x="6730701" y="2531030"/>
            <a:ext cx="1375302" cy="735014"/>
            <a:chOff x="6614838" y="2461478"/>
            <a:chExt cx="1375302" cy="735014"/>
          </a:xfrm>
        </p:grpSpPr>
        <p:sp>
          <p:nvSpPr>
            <p:cNvPr id="75" name="Rectangle à coins arrondis 74"/>
            <p:cNvSpPr/>
            <p:nvPr/>
          </p:nvSpPr>
          <p:spPr>
            <a:xfrm>
              <a:off x="6614838" y="2461478"/>
              <a:ext cx="1375302" cy="73501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751" y="2524900"/>
              <a:ext cx="612000" cy="612000"/>
            </a:xfrm>
            <a:prstGeom prst="rect">
              <a:avLst/>
            </a:prstGeom>
          </p:spPr>
        </p:pic>
        <p:sp>
          <p:nvSpPr>
            <p:cNvPr id="72" name="ZoneTexte 71"/>
            <p:cNvSpPr txBox="1"/>
            <p:nvPr/>
          </p:nvSpPr>
          <p:spPr>
            <a:xfrm>
              <a:off x="7355864" y="2644621"/>
              <a:ext cx="634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= cat</a:t>
              </a:r>
              <a:endParaRPr lang="fr-FR" dirty="0"/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5619522" y="4228439"/>
            <a:ext cx="3362324" cy="90886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Small </a:t>
            </a:r>
            <a:r>
              <a:rPr lang="fr-FR" dirty="0" err="1" smtClean="0"/>
              <a:t>intermediate</a:t>
            </a:r>
            <a:endParaRPr lang="fr-FR" dirty="0" smtClean="0"/>
          </a:p>
          <a:p>
            <a:pPr algn="ctr"/>
            <a:r>
              <a:rPr lang="fr-FR" dirty="0" err="1" smtClean="0"/>
              <a:t>representation</a:t>
            </a:r>
            <a:endParaRPr lang="fr-FR" dirty="0"/>
          </a:p>
        </p:txBody>
      </p:sp>
      <p:cxnSp>
        <p:nvCxnSpPr>
          <p:cNvPr id="84" name="Connecteur droit avec flèche 83"/>
          <p:cNvCxnSpPr/>
          <p:nvPr/>
        </p:nvCxnSpPr>
        <p:spPr>
          <a:xfrm flipV="1">
            <a:off x="7035340" y="3744674"/>
            <a:ext cx="0" cy="426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193658" y="3249538"/>
            <a:ext cx="2913655" cy="1921214"/>
            <a:chOff x="193658" y="3249538"/>
            <a:chExt cx="2913655" cy="1921214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193658" y="3251374"/>
              <a:ext cx="2913655" cy="191937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71299" y="3249538"/>
              <a:ext cx="2555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 err="1" smtClean="0">
                  <a:solidFill>
                    <a:srgbClr val="C00000"/>
                  </a:solidFill>
                </a:rPr>
                <a:t>Distributed</a:t>
              </a:r>
              <a:r>
                <a:rPr lang="fr-FR" sz="2000" b="1" dirty="0" smtClean="0"/>
                <a:t> </a:t>
              </a:r>
              <a:r>
                <a:rPr lang="fr-FR" sz="2000" b="1" dirty="0" err="1" smtClean="0"/>
                <a:t>database</a:t>
              </a:r>
              <a:endParaRPr lang="fr-FR" sz="2000" b="1" dirty="0"/>
            </a:p>
          </p:txBody>
        </p:sp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8" y="4132413"/>
              <a:ext cx="612000" cy="612000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11" y="4207290"/>
              <a:ext cx="612000" cy="612000"/>
            </a:xfrm>
            <a:prstGeom prst="rect">
              <a:avLst/>
            </a:prstGeom>
          </p:spPr>
        </p:pic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300" y="4128860"/>
              <a:ext cx="612000" cy="612000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865" y="4226303"/>
              <a:ext cx="612000" cy="612000"/>
            </a:xfrm>
            <a:prstGeom prst="rect">
              <a:avLst/>
            </a:prstGeom>
          </p:spPr>
        </p:pic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760" y="4337742"/>
              <a:ext cx="612000" cy="612000"/>
            </a:xfrm>
            <a:prstGeom prst="rect">
              <a:avLst/>
            </a:prstGeom>
          </p:spPr>
        </p:pic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522" y="4133776"/>
              <a:ext cx="612000" cy="612000"/>
            </a:xfrm>
            <a:prstGeom prst="rect">
              <a:avLst/>
            </a:prstGeom>
          </p:spPr>
        </p:pic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5" y="4210183"/>
              <a:ext cx="612000" cy="612000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72" y="4313919"/>
              <a:ext cx="612000" cy="612000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758" y="4377296"/>
              <a:ext cx="740520" cy="49368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769" y="3723215"/>
              <a:ext cx="824165" cy="540000"/>
            </a:xfrm>
            <a:prstGeom prst="rect">
              <a:avLst/>
            </a:prstGeom>
          </p:spPr>
        </p:pic>
        <p:pic>
          <p:nvPicPr>
            <p:cNvPr id="108" name="Image 10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28" y="3718143"/>
              <a:ext cx="824165" cy="540000"/>
            </a:xfrm>
            <a:prstGeom prst="rect">
              <a:avLst/>
            </a:prstGeom>
          </p:spPr>
        </p:pic>
        <p:pic>
          <p:nvPicPr>
            <p:cNvPr id="109" name="Image 10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77" y="3736949"/>
              <a:ext cx="824165" cy="540000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364728" y="3652483"/>
              <a:ext cx="824165" cy="1403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243062" y="3649331"/>
              <a:ext cx="824165" cy="1403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27117" y="3648808"/>
              <a:ext cx="824165" cy="14033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193658" y="843886"/>
            <a:ext cx="291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C00000"/>
                </a:solidFill>
              </a:rPr>
              <a:t>Large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database</a:t>
            </a:r>
            <a:endParaRPr lang="fr-FR" sz="20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353833" y="1389358"/>
            <a:ext cx="2445073" cy="1651596"/>
            <a:chOff x="353833" y="1389358"/>
            <a:chExt cx="2445073" cy="1651596"/>
          </a:xfrm>
        </p:grpSpPr>
        <p:pic>
          <p:nvPicPr>
            <p:cNvPr id="81" name="Image 8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00" y="2073217"/>
              <a:ext cx="612000" cy="612000"/>
            </a:xfrm>
            <a:prstGeom prst="rect">
              <a:avLst/>
            </a:prstGeom>
          </p:spPr>
        </p:pic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684" y="2099134"/>
              <a:ext cx="612000" cy="612000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33" y="2013805"/>
              <a:ext cx="612000" cy="612000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00" y="1389358"/>
              <a:ext cx="612000" cy="612000"/>
            </a:xfrm>
            <a:prstGeom prst="rect">
              <a:avLst/>
            </a:prstGeom>
          </p:spPr>
        </p:pic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906" y="1430300"/>
              <a:ext cx="612000" cy="612000"/>
            </a:xfrm>
            <a:prstGeom prst="rect">
              <a:avLst/>
            </a:prstGeom>
          </p:spPr>
        </p:pic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445" y="2118854"/>
              <a:ext cx="612000" cy="612000"/>
            </a:xfrm>
            <a:prstGeom prst="rect">
              <a:avLst/>
            </a:prstGeom>
          </p:spPr>
        </p:pic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599" y="1389358"/>
              <a:ext cx="612000" cy="612000"/>
            </a:xfrm>
            <a:prstGeom prst="rect">
              <a:avLst/>
            </a:prstGeom>
          </p:spPr>
        </p:pic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280" y="1562291"/>
              <a:ext cx="612000" cy="612000"/>
            </a:xfrm>
            <a:prstGeom prst="rect">
              <a:avLst/>
            </a:prstGeom>
          </p:spPr>
        </p:pic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33" y="2428954"/>
              <a:ext cx="612000" cy="612000"/>
            </a:xfrm>
            <a:prstGeom prst="rect">
              <a:avLst/>
            </a:prstGeom>
          </p:spPr>
        </p:pic>
        <p:pic>
          <p:nvPicPr>
            <p:cNvPr id="95" name="Image 9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02" y="1627058"/>
              <a:ext cx="612000" cy="612000"/>
            </a:xfrm>
            <a:prstGeom prst="rect">
              <a:avLst/>
            </a:prstGeom>
          </p:spPr>
        </p:pic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549" y="2387460"/>
              <a:ext cx="612000" cy="612000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7550833" y="3839961"/>
            <a:ext cx="10438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chemeClr val="tx1"/>
                </a:solidFill>
              </a:rPr>
              <a:t>Idea</a:t>
            </a:r>
            <a:r>
              <a:rPr lang="fr-FR" b="1" i="1" dirty="0" smtClean="0">
                <a:solidFill>
                  <a:schemeClr val="tx1"/>
                </a:solidFill>
              </a:rPr>
              <a:t>!       </a:t>
            </a:r>
            <a:endParaRPr lang="fr-FR" b="1" i="1" dirty="0">
              <a:solidFill>
                <a:schemeClr val="tx1"/>
              </a:solidFill>
            </a:endParaRPr>
          </a:p>
        </p:txBody>
      </p:sp>
      <p:cxnSp>
        <p:nvCxnSpPr>
          <p:cNvPr id="115" name="Connecteur droit avec flèche 114"/>
          <p:cNvCxnSpPr/>
          <p:nvPr/>
        </p:nvCxnSpPr>
        <p:spPr>
          <a:xfrm flipV="1">
            <a:off x="3163523" y="4835864"/>
            <a:ext cx="2247870" cy="492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8" y="3615541"/>
            <a:ext cx="702787" cy="74869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936131" y="5175596"/>
            <a:ext cx="5086353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err="1" smtClean="0"/>
              <a:t>Desired</a:t>
            </a:r>
            <a:r>
              <a:rPr lang="fr-FR" b="1" i="1" dirty="0" smtClean="0"/>
              <a:t> </a:t>
            </a:r>
            <a:r>
              <a:rPr lang="fr-FR" b="1" i="1" dirty="0" err="1" smtClean="0"/>
              <a:t>properties</a:t>
            </a:r>
            <a:endParaRPr lang="fr-FR" b="1" i="1" dirty="0" smtClean="0"/>
          </a:p>
          <a:p>
            <a:pPr marL="285750" indent="-285750">
              <a:buFontTx/>
              <a:buChar char="-"/>
            </a:pPr>
            <a:r>
              <a:rPr lang="fr-FR" b="1" dirty="0" err="1" smtClean="0"/>
              <a:t>Fast</a:t>
            </a:r>
            <a:r>
              <a:rPr lang="fr-FR" dirty="0" smtClean="0"/>
              <a:t> to </a:t>
            </a:r>
            <a:r>
              <a:rPr lang="fr-FR" dirty="0" err="1" smtClean="0"/>
              <a:t>compute</a:t>
            </a:r>
            <a:r>
              <a:rPr lang="fr-FR" dirty="0" smtClean="0"/>
              <a:t> (</a:t>
            </a:r>
            <a:r>
              <a:rPr lang="fr-FR" dirty="0" err="1" smtClean="0"/>
              <a:t>distributed</a:t>
            </a:r>
            <a:r>
              <a:rPr lang="fr-FR" dirty="0" smtClean="0"/>
              <a:t>, streaming, </a:t>
            </a:r>
            <a:r>
              <a:rPr lang="fr-FR" b="1" dirty="0" smtClean="0"/>
              <a:t>GPU</a:t>
            </a:r>
            <a:r>
              <a:rPr lang="fr-FR" dirty="0" smtClean="0"/>
              <a:t>…)</a:t>
            </a:r>
          </a:p>
          <a:p>
            <a:pPr marL="285750" indent="-285750">
              <a:buFontTx/>
              <a:buChar char="-"/>
            </a:pPr>
            <a:r>
              <a:rPr lang="fr-FR" dirty="0" err="1">
                <a:solidFill>
                  <a:srgbClr val="C00000"/>
                </a:solidFill>
              </a:rPr>
              <a:t>Preserve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desired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information</a:t>
            </a:r>
            <a:endParaRPr lang="fr-FR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/>
              <a:t>Preserve</a:t>
            </a:r>
            <a:r>
              <a:rPr lang="fr-FR" dirty="0" smtClean="0"/>
              <a:t> </a:t>
            </a:r>
            <a:r>
              <a:rPr lang="fr-FR" b="1" dirty="0" smtClean="0"/>
              <a:t>data </a:t>
            </a:r>
            <a:r>
              <a:rPr lang="fr-FR" b="1" dirty="0" err="1" smtClean="0"/>
              <a:t>privacy</a:t>
            </a:r>
            <a:endParaRPr lang="fr-FR" b="1" dirty="0" smtClean="0"/>
          </a:p>
        </p:txBody>
      </p:sp>
      <p:sp>
        <p:nvSpPr>
          <p:cNvPr id="43" name="ZoneTexte 42"/>
          <p:cNvSpPr txBox="1"/>
          <p:nvPr/>
        </p:nvSpPr>
        <p:spPr>
          <a:xfrm>
            <a:off x="3162530" y="2122981"/>
            <a:ext cx="1338344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C00000"/>
                </a:solidFill>
              </a:rPr>
              <a:t>Slow, </a:t>
            </a:r>
            <a:r>
              <a:rPr lang="fr-FR" b="1" i="1" dirty="0" err="1" smtClean="0">
                <a:solidFill>
                  <a:srgbClr val="C00000"/>
                </a:solidFill>
              </a:rPr>
              <a:t>costly</a:t>
            </a:r>
            <a:endParaRPr lang="fr-FR" b="1" i="1" dirty="0">
              <a:solidFill>
                <a:srgbClr val="C00000"/>
              </a:solidFill>
            </a:endParaRPr>
          </a:p>
        </p:txBody>
      </p:sp>
      <p:cxnSp>
        <p:nvCxnSpPr>
          <p:cNvPr id="118" name="Connecteur droit avec flèche 117"/>
          <p:cNvCxnSpPr/>
          <p:nvPr/>
        </p:nvCxnSpPr>
        <p:spPr>
          <a:xfrm flipV="1">
            <a:off x="3149603" y="2036059"/>
            <a:ext cx="1375508" cy="3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>
            <a:off x="3329001" y="166304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Learning</a:t>
            </a:r>
            <a:endParaRPr lang="fr-FR" b="1" dirty="0"/>
          </a:p>
        </p:txBody>
      </p:sp>
      <p:sp>
        <p:nvSpPr>
          <p:cNvPr id="123" name="ZoneTexte 122"/>
          <p:cNvSpPr txBox="1"/>
          <p:nvPr/>
        </p:nvSpPr>
        <p:spPr>
          <a:xfrm>
            <a:off x="3379010" y="4070899"/>
            <a:ext cx="1751311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1: Compression</a:t>
            </a:r>
          </a:p>
          <a:p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5648476" y="3744674"/>
            <a:ext cx="1275402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/>
              <a:t>2: Learning</a:t>
            </a:r>
            <a:endParaRPr lang="fr-FR" b="1" dirty="0"/>
          </a:p>
        </p:txBody>
      </p:sp>
      <p:sp>
        <p:nvSpPr>
          <p:cNvPr id="116" name="ZoneTexte 115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7" grpId="0"/>
      <p:bldP spid="37" grpId="0" animBg="1"/>
      <p:bldP spid="43" grpId="0" animBg="1"/>
      <p:bldP spid="123" grpId="0" animBg="1"/>
      <p:bldP spid="1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6131" y="937522"/>
            <a:ext cx="87192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Keriven, Bourrier, </a:t>
            </a:r>
            <a:r>
              <a:rPr lang="fr-FR" dirty="0" err="1" smtClean="0"/>
              <a:t>Gribonval</a:t>
            </a:r>
            <a:r>
              <a:rPr lang="fr-FR" dirty="0" smtClean="0"/>
              <a:t>, Pérez. </a:t>
            </a:r>
            <a:r>
              <a:rPr lang="fr-FR" b="1" dirty="0" err="1" smtClean="0"/>
              <a:t>Sketching</a:t>
            </a:r>
            <a:r>
              <a:rPr lang="fr-FR" b="1" dirty="0" smtClean="0"/>
              <a:t> for Large-</a:t>
            </a:r>
            <a:r>
              <a:rPr lang="fr-FR" b="1" dirty="0" err="1" smtClean="0"/>
              <a:t>Scale</a:t>
            </a:r>
            <a:r>
              <a:rPr lang="fr-FR" b="1" dirty="0" smtClean="0"/>
              <a:t> Learning of Mixture </a:t>
            </a:r>
            <a:r>
              <a:rPr lang="fr-FR" b="1" dirty="0" err="1" smtClean="0"/>
              <a:t>Models</a:t>
            </a:r>
            <a:r>
              <a:rPr lang="fr-FR" dirty="0" smtClean="0"/>
              <a:t> </a:t>
            </a:r>
            <a:r>
              <a:rPr lang="fr-FR" i="1" dirty="0" smtClean="0"/>
              <a:t>Information &amp; </a:t>
            </a:r>
            <a:r>
              <a:rPr lang="fr-FR" i="1" dirty="0" err="1" smtClean="0"/>
              <a:t>Inference</a:t>
            </a:r>
            <a:r>
              <a:rPr lang="fr-FR" i="1" dirty="0" smtClean="0"/>
              <a:t>: a Journal of the IMA, </a:t>
            </a:r>
            <a:r>
              <a:rPr lang="fr-FR" dirty="0" smtClean="0"/>
              <a:t>2017. </a:t>
            </a:r>
            <a:r>
              <a:rPr lang="fr-FR" dirty="0"/>
              <a:t>&lt;</a:t>
            </a:r>
            <a:r>
              <a:rPr lang="fr-FR" dirty="0" smtClean="0"/>
              <a:t>arXiv:1606.02838&gt;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Keriven, Tremblay, </a:t>
            </a:r>
            <a:r>
              <a:rPr lang="fr-FR" dirty="0" err="1" smtClean="0"/>
              <a:t>Traonmilin</a:t>
            </a:r>
            <a:r>
              <a:rPr lang="fr-FR" dirty="0" smtClean="0"/>
              <a:t>, </a:t>
            </a:r>
            <a:r>
              <a:rPr lang="fr-FR" dirty="0" err="1" smtClean="0"/>
              <a:t>Gribonval</a:t>
            </a:r>
            <a:r>
              <a:rPr lang="fr-FR" dirty="0" smtClean="0"/>
              <a:t>. </a:t>
            </a:r>
            <a:r>
              <a:rPr lang="fr-FR" b="1" dirty="0" smtClean="0"/>
              <a:t>Compressive k-</a:t>
            </a:r>
            <a:r>
              <a:rPr lang="fr-FR" b="1" dirty="0" err="1" smtClean="0"/>
              <a:t>means</a:t>
            </a:r>
            <a:r>
              <a:rPr lang="fr-FR" dirty="0" smtClean="0"/>
              <a:t> </a:t>
            </a:r>
            <a:r>
              <a:rPr lang="fr-FR" i="1" dirty="0" smtClean="0"/>
              <a:t>ICASSP, </a:t>
            </a:r>
            <a:r>
              <a:rPr lang="fr-FR" dirty="0" smtClean="0"/>
              <a:t>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Keriven, </a:t>
            </a:r>
            <a:r>
              <a:rPr lang="fr-FR" dirty="0" err="1"/>
              <a:t>Deleforge</a:t>
            </a:r>
            <a:r>
              <a:rPr lang="fr-FR" dirty="0"/>
              <a:t>, </a:t>
            </a:r>
            <a:r>
              <a:rPr lang="fr-FR" dirty="0" err="1"/>
              <a:t>Liutkus</a:t>
            </a:r>
            <a:r>
              <a:rPr lang="fr-FR" dirty="0"/>
              <a:t>. </a:t>
            </a:r>
            <a:r>
              <a:rPr lang="en-US" b="1" dirty="0"/>
              <a:t>Blind Source Separation Using Mixtures of Alpha-Stable Distributions .</a:t>
            </a:r>
            <a:r>
              <a:rPr lang="en-US" dirty="0"/>
              <a:t> </a:t>
            </a:r>
            <a:r>
              <a:rPr lang="en-US" i="1" dirty="0"/>
              <a:t>ICASSP</a:t>
            </a:r>
            <a:r>
              <a:rPr lang="en-US" dirty="0"/>
              <a:t>, </a:t>
            </a:r>
            <a:r>
              <a:rPr lang="en-US" dirty="0" smtClean="0"/>
              <a:t>2018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Keriven. </a:t>
            </a:r>
            <a:r>
              <a:rPr lang="fr-FR" b="1" dirty="0" err="1" smtClean="0"/>
              <a:t>Sketching</a:t>
            </a:r>
            <a:r>
              <a:rPr lang="fr-FR" b="1" dirty="0" smtClean="0"/>
              <a:t> for Large-</a:t>
            </a:r>
            <a:r>
              <a:rPr lang="fr-FR" b="1" dirty="0" err="1" smtClean="0"/>
              <a:t>Scale</a:t>
            </a:r>
            <a:r>
              <a:rPr lang="fr-FR" b="1" dirty="0" smtClean="0"/>
              <a:t> Learning of Mixture </a:t>
            </a:r>
            <a:r>
              <a:rPr lang="fr-FR" b="1" dirty="0" err="1" smtClean="0"/>
              <a:t>Models</a:t>
            </a:r>
            <a:r>
              <a:rPr lang="fr-FR" dirty="0" smtClean="0"/>
              <a:t>. </a:t>
            </a:r>
            <a:r>
              <a:rPr lang="fr-FR" i="1" dirty="0" smtClean="0"/>
              <a:t>PhD </a:t>
            </a:r>
            <a:r>
              <a:rPr lang="fr-FR" i="1" dirty="0" err="1" smtClean="0"/>
              <a:t>Thesis</a:t>
            </a:r>
            <a:r>
              <a:rPr lang="fr-FR" i="1" dirty="0" smtClean="0"/>
              <a:t>.                </a:t>
            </a:r>
            <a:r>
              <a:rPr lang="fr-FR" dirty="0" smtClean="0"/>
              <a:t>&lt;tel-01620815&gt;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Gribonval</a:t>
            </a:r>
            <a:r>
              <a:rPr lang="fr-FR" dirty="0"/>
              <a:t>, Blanchard, Keriven, </a:t>
            </a:r>
            <a:r>
              <a:rPr lang="fr-FR" dirty="0" err="1"/>
              <a:t>Traonmilin</a:t>
            </a:r>
            <a:r>
              <a:rPr lang="fr-FR" dirty="0"/>
              <a:t>. </a:t>
            </a:r>
            <a:r>
              <a:rPr lang="en-US" b="1" dirty="0"/>
              <a:t>Compressive Statistical Learning with Random Feature Moments</a:t>
            </a:r>
            <a:r>
              <a:rPr lang="fr-FR" dirty="0"/>
              <a:t>. </a:t>
            </a:r>
            <a:r>
              <a:rPr lang="fr-FR" i="1" dirty="0" err="1"/>
              <a:t>Preprint</a:t>
            </a:r>
            <a:r>
              <a:rPr lang="fr-FR" dirty="0"/>
              <a:t> 2017. &lt;arXiv:1706.07180</a:t>
            </a:r>
            <a:r>
              <a:rPr lang="fr-FR" dirty="0" smtClean="0"/>
              <a:t>&gt;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Poon, Keriven, </a:t>
            </a:r>
            <a:r>
              <a:rPr lang="fr-FR" dirty="0" err="1" smtClean="0"/>
              <a:t>Peyré</a:t>
            </a:r>
            <a:r>
              <a:rPr lang="fr-FR" dirty="0" smtClean="0"/>
              <a:t>. </a:t>
            </a:r>
            <a:r>
              <a:rPr lang="en-US" b="1" dirty="0"/>
              <a:t>A Dual Certificates Analysis of Compressive Off-the-Grid </a:t>
            </a:r>
            <a:r>
              <a:rPr lang="en-US" b="1" dirty="0" smtClean="0"/>
              <a:t>Recovery. </a:t>
            </a:r>
            <a:r>
              <a:rPr lang="en-US" i="1" dirty="0" smtClean="0"/>
              <a:t>Submitted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Code</a:t>
            </a:r>
            <a:r>
              <a:rPr lang="fr-FR" dirty="0" smtClean="0"/>
              <a:t>: sketchml.gforge.inria.fr,</a:t>
            </a:r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err="1" smtClean="0"/>
              <a:t>github</a:t>
            </a:r>
            <a:r>
              <a:rPr lang="fr-FR" dirty="0" smtClean="0"/>
              <a:t>: </a:t>
            </a:r>
            <a:r>
              <a:rPr lang="fr-FR" dirty="0" err="1" smtClean="0"/>
              <a:t>nkeriven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33004" y="937522"/>
            <a:ext cx="8678487" cy="28946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6130" y="3009608"/>
            <a:ext cx="8512233" cy="25349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850" y="5081692"/>
            <a:ext cx="1311164" cy="1311164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58597" y="5193080"/>
            <a:ext cx="2925904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data-ens.github.io</a:t>
            </a:r>
          </a:p>
          <a:p>
            <a:r>
              <a:rPr lang="fr-FR" sz="1600" i="1" dirty="0" smtClean="0"/>
              <a:t>Come to the </a:t>
            </a:r>
            <a:r>
              <a:rPr lang="fr-FR" sz="1600" i="1" dirty="0" err="1" smtClean="0"/>
              <a:t>colloquium</a:t>
            </a:r>
            <a:r>
              <a:rPr lang="fr-FR" sz="1600" i="1" dirty="0" smtClean="0"/>
              <a:t>!</a:t>
            </a:r>
          </a:p>
          <a:p>
            <a:r>
              <a:rPr lang="fr-FR" sz="1600" i="1" dirty="0" smtClean="0"/>
              <a:t>Come to the Laplace </a:t>
            </a:r>
            <a:r>
              <a:rPr lang="fr-FR" sz="1600" i="1" dirty="0" err="1" smtClean="0"/>
              <a:t>seminars</a:t>
            </a:r>
            <a:r>
              <a:rPr lang="fr-FR" sz="1600" i="1" dirty="0" smtClean="0"/>
              <a:t>!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0390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6262283" y="3348281"/>
            <a:ext cx="2823528" cy="314459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6258959" y="3348178"/>
            <a:ext cx="2826851" cy="31085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 smtClean="0"/>
              <a:t>Linear</a:t>
            </a:r>
            <a:r>
              <a:rPr lang="fr-FR" sz="2000" b="1" dirty="0" smtClean="0"/>
              <a:t> sketch</a:t>
            </a:r>
          </a:p>
          <a:p>
            <a:r>
              <a:rPr lang="fr-FR" sz="1600" dirty="0" err="1" smtClean="0"/>
              <a:t>See</a:t>
            </a:r>
            <a:r>
              <a:rPr lang="fr-FR" sz="1600" dirty="0" smtClean="0"/>
              <a:t> </a:t>
            </a:r>
            <a:r>
              <a:rPr lang="fr-FR" sz="1600" i="1" dirty="0" smtClean="0"/>
              <a:t>[</a:t>
            </a:r>
            <a:r>
              <a:rPr lang="fr-FR" sz="1600" i="1" dirty="0" err="1" smtClean="0"/>
              <a:t>Thaper</a:t>
            </a:r>
            <a:r>
              <a:rPr lang="fr-FR" sz="1600" i="1" dirty="0" smtClean="0"/>
              <a:t> 2002]</a:t>
            </a:r>
          </a:p>
          <a:p>
            <a:r>
              <a:rPr lang="fr-FR" sz="1600" i="1" dirty="0"/>
              <a:t>[</a:t>
            </a:r>
            <a:r>
              <a:rPr lang="fr-FR" sz="1600" i="1" dirty="0" err="1" smtClean="0"/>
              <a:t>Cormode</a:t>
            </a:r>
            <a:r>
              <a:rPr lang="fr-FR" sz="1600" i="1" dirty="0" smtClean="0"/>
              <a:t> 2011]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dirty="0" smtClean="0"/>
              <a:t>Hash tables, </a:t>
            </a:r>
            <a:r>
              <a:rPr lang="fr-FR" dirty="0" err="1" smtClean="0"/>
              <a:t>histograms</a:t>
            </a:r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b="1" dirty="0" err="1" smtClean="0">
                <a:solidFill>
                  <a:srgbClr val="FF0000"/>
                </a:solidFill>
              </a:rPr>
              <a:t>Sketching</a:t>
            </a:r>
            <a:r>
              <a:rPr lang="fr-FR" b="1" dirty="0" smtClean="0">
                <a:solidFill>
                  <a:srgbClr val="FF0000"/>
                </a:solidFill>
              </a:rPr>
              <a:t> for </a:t>
            </a:r>
            <a:r>
              <a:rPr lang="fr-FR" b="1" dirty="0" err="1" smtClean="0">
                <a:solidFill>
                  <a:srgbClr val="FF0000"/>
                </a:solidFill>
              </a:rPr>
              <a:t>learning</a:t>
            </a:r>
            <a:r>
              <a:rPr lang="fr-FR" b="1" dirty="0" smtClean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3209832" y="3356413"/>
            <a:ext cx="2915294" cy="30162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 smtClean="0"/>
              <a:t>Subsampling</a:t>
            </a:r>
            <a:endParaRPr lang="fr-FR" sz="2000" b="1" dirty="0" smtClean="0"/>
          </a:p>
          <a:p>
            <a:r>
              <a:rPr lang="fr-FR" sz="2000" b="1" dirty="0" err="1" smtClean="0"/>
              <a:t>coresets</a:t>
            </a:r>
            <a:endParaRPr lang="fr-FR" sz="2000" b="1" dirty="0" smtClean="0"/>
          </a:p>
          <a:p>
            <a:r>
              <a:rPr lang="fr-FR" sz="1600" dirty="0" err="1" smtClean="0"/>
              <a:t>See</a:t>
            </a:r>
            <a:r>
              <a:rPr lang="fr-FR" sz="1600" dirty="0" smtClean="0"/>
              <a:t> </a:t>
            </a:r>
            <a:r>
              <a:rPr lang="fr-FR" sz="1600" dirty="0" err="1" smtClean="0"/>
              <a:t>eg</a:t>
            </a:r>
            <a:endParaRPr lang="fr-FR" sz="1600" i="1" dirty="0"/>
          </a:p>
          <a:p>
            <a:r>
              <a:rPr lang="fr-FR" sz="1600" i="1" dirty="0" smtClean="0"/>
              <a:t>[</a:t>
            </a:r>
            <a:r>
              <a:rPr lang="fr-FR" sz="1600" i="1" dirty="0" err="1" smtClean="0"/>
              <a:t>Feldman</a:t>
            </a:r>
            <a:r>
              <a:rPr lang="fr-FR" sz="1600" i="1" dirty="0" smtClean="0"/>
              <a:t> 2010]</a:t>
            </a:r>
          </a:p>
          <a:p>
            <a:endParaRPr lang="fr-FR" sz="1600" i="1" dirty="0"/>
          </a:p>
          <a:p>
            <a:endParaRPr lang="fr-FR" sz="1600" i="1" dirty="0" smtClean="0"/>
          </a:p>
          <a:p>
            <a:endParaRPr lang="fr-FR" sz="1600" i="1" dirty="0"/>
          </a:p>
          <a:p>
            <a:endParaRPr lang="fr-FR" sz="1600" i="1" dirty="0" smtClean="0"/>
          </a:p>
          <a:p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 smtClean="0"/>
              <a:t>Uniform </a:t>
            </a:r>
            <a:r>
              <a:rPr lang="fr-FR" dirty="0" err="1" smtClean="0"/>
              <a:t>sampling</a:t>
            </a:r>
            <a:r>
              <a:rPr lang="fr-FR" dirty="0" smtClean="0"/>
              <a:t> (</a:t>
            </a:r>
            <a:r>
              <a:rPr lang="fr-FR" dirty="0" err="1" smtClean="0"/>
              <a:t>naive</a:t>
            </a:r>
            <a:r>
              <a:rPr lang="fr-FR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Adaptive </a:t>
            </a:r>
            <a:r>
              <a:rPr lang="fr-FR" dirty="0" err="1" smtClean="0"/>
              <a:t>sampling</a:t>
            </a:r>
            <a:r>
              <a:rPr lang="fr-FR" dirty="0" smtClean="0"/>
              <a:t>…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692048" y="1241510"/>
            <a:ext cx="2604421" cy="1472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4692184" y="1241613"/>
            <a:ext cx="278609" cy="1472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7019978" y="1241613"/>
            <a:ext cx="278609" cy="1472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Three</a:t>
            </a:r>
            <a:r>
              <a:rPr lang="fr-FR" dirty="0" smtClean="0"/>
              <a:t> compression </a:t>
            </a:r>
            <a:r>
              <a:rPr lang="fr-FR" dirty="0" err="1" smtClean="0"/>
              <a:t>schemes</a:t>
            </a:r>
            <a:endParaRPr lang="fr-FR" dirty="0"/>
          </a:p>
        </p:txBody>
      </p:sp>
      <p:pic>
        <p:nvPicPr>
          <p:cNvPr id="49" name="Image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99" y="1889407"/>
            <a:ext cx="147506" cy="215727"/>
          </a:xfrm>
          <a:prstGeom prst="rect">
            <a:avLst/>
          </a:prstGeom>
        </p:spPr>
      </p:pic>
      <p:cxnSp>
        <p:nvCxnSpPr>
          <p:cNvPr id="55" name="Connecteur droit avec flèche 54"/>
          <p:cNvCxnSpPr/>
          <p:nvPr/>
        </p:nvCxnSpPr>
        <p:spPr>
          <a:xfrm>
            <a:off x="4516183" y="1241510"/>
            <a:ext cx="0" cy="147272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15" y="886785"/>
            <a:ext cx="170611" cy="139461"/>
          </a:xfrm>
          <a:prstGeom prst="rect">
            <a:avLst/>
          </a:prstGeom>
        </p:spPr>
      </p:pic>
      <p:cxnSp>
        <p:nvCxnSpPr>
          <p:cNvPr id="31" name="Connecteur droit avec flèche 30"/>
          <p:cNvCxnSpPr/>
          <p:nvPr/>
        </p:nvCxnSpPr>
        <p:spPr>
          <a:xfrm>
            <a:off x="4692048" y="1079587"/>
            <a:ext cx="2604421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4654296" y="2816402"/>
            <a:ext cx="2755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 = Collection of </a:t>
            </a:r>
            <a:r>
              <a:rPr lang="fr-FR" dirty="0" err="1" smtClean="0"/>
              <a:t>vectors</a:t>
            </a:r>
            <a:endParaRPr lang="fr-FR" dirty="0"/>
          </a:p>
        </p:txBody>
      </p:sp>
      <p:cxnSp>
        <p:nvCxnSpPr>
          <p:cNvPr id="64" name="Connecteur droit avec flèche 63"/>
          <p:cNvCxnSpPr/>
          <p:nvPr/>
        </p:nvCxnSpPr>
        <p:spPr>
          <a:xfrm flipV="1">
            <a:off x="3245427" y="2053073"/>
            <a:ext cx="8092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3133112" y="1412495"/>
            <a:ext cx="1024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 smtClean="0"/>
              <a:t>Feature</a:t>
            </a:r>
            <a:endParaRPr lang="fr-FR" sz="1600" i="1" dirty="0"/>
          </a:p>
          <a:p>
            <a:pPr algn="ctr"/>
            <a:r>
              <a:rPr lang="fr-FR" sz="1600" i="1" dirty="0" smtClean="0"/>
              <a:t>extraction</a:t>
            </a:r>
            <a:endParaRPr lang="fr-FR" i="1" dirty="0"/>
          </a:p>
        </p:txBody>
      </p:sp>
      <p:sp>
        <p:nvSpPr>
          <p:cNvPr id="62" name="Rectangle 61"/>
          <p:cNvSpPr/>
          <p:nvPr/>
        </p:nvSpPr>
        <p:spPr>
          <a:xfrm>
            <a:off x="8578734" y="3477559"/>
            <a:ext cx="292683" cy="22210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853" y="3348281"/>
            <a:ext cx="3104195" cy="31445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3203724" y="3348281"/>
            <a:ext cx="2983883" cy="31445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19863" y="3264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61" y="1913589"/>
            <a:ext cx="222476" cy="1493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1912826"/>
            <a:ext cx="256000" cy="1508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29623" y="177124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.   .   .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4969060" y="1241613"/>
            <a:ext cx="278609" cy="1472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51" y="1916360"/>
            <a:ext cx="229591" cy="15033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0856" y="3715168"/>
            <a:ext cx="2604421" cy="6245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460992" y="3715271"/>
            <a:ext cx="278609" cy="6245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788786" y="3715271"/>
            <a:ext cx="278609" cy="6245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0" y="3904985"/>
            <a:ext cx="223469" cy="2546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51" y="3904222"/>
            <a:ext cx="258016" cy="255304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1398431" y="382082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.   .   .</a:t>
            </a:r>
            <a:endParaRPr lang="fr-FR" dirty="0"/>
          </a:p>
        </p:txBody>
      </p:sp>
      <p:sp>
        <p:nvSpPr>
          <p:cNvPr id="91" name="Rectangle 90"/>
          <p:cNvSpPr/>
          <p:nvPr/>
        </p:nvSpPr>
        <p:spPr>
          <a:xfrm>
            <a:off x="737868" y="3715271"/>
            <a:ext cx="278609" cy="6245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9" y="3907757"/>
            <a:ext cx="230587" cy="25636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" y="3919594"/>
            <a:ext cx="215607" cy="236154"/>
          </a:xfrm>
          <a:prstGeom prst="rect">
            <a:avLst/>
          </a:prstGeom>
        </p:spPr>
      </p:pic>
      <p:cxnSp>
        <p:nvCxnSpPr>
          <p:cNvPr id="94" name="Connecteur droit avec flèche 93"/>
          <p:cNvCxnSpPr/>
          <p:nvPr/>
        </p:nvCxnSpPr>
        <p:spPr>
          <a:xfrm>
            <a:off x="337313" y="3747948"/>
            <a:ext cx="0" cy="59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6" name="Image 9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63" y="3410613"/>
            <a:ext cx="170611" cy="139461"/>
          </a:xfrm>
          <a:prstGeom prst="rect">
            <a:avLst/>
          </a:prstGeom>
        </p:spPr>
      </p:pic>
      <p:cxnSp>
        <p:nvCxnSpPr>
          <p:cNvPr id="98" name="Connecteur droit avec flèche 97"/>
          <p:cNvCxnSpPr/>
          <p:nvPr/>
        </p:nvCxnSpPr>
        <p:spPr>
          <a:xfrm>
            <a:off x="446246" y="3626052"/>
            <a:ext cx="2604421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116868" y="4653036"/>
            <a:ext cx="293918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Dimensionality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reduction</a:t>
            </a:r>
            <a:endParaRPr lang="fr-FR" sz="2000" dirty="0" smtClean="0"/>
          </a:p>
          <a:p>
            <a:pPr algn="ctr"/>
            <a:r>
              <a:rPr lang="fr-FR" sz="1600" dirty="0" err="1" smtClean="0"/>
              <a:t>See</a:t>
            </a:r>
            <a:r>
              <a:rPr lang="fr-FR" sz="1600" dirty="0" smtClean="0"/>
              <a:t> </a:t>
            </a:r>
            <a:r>
              <a:rPr lang="fr-FR" sz="1600" dirty="0" err="1" smtClean="0"/>
              <a:t>eg</a:t>
            </a:r>
            <a:r>
              <a:rPr lang="fr-FR" sz="1600" dirty="0" smtClean="0"/>
              <a:t> </a:t>
            </a:r>
            <a:r>
              <a:rPr lang="fr-FR" sz="1600" i="1" dirty="0" smtClean="0"/>
              <a:t>[</a:t>
            </a:r>
            <a:r>
              <a:rPr lang="fr-FR" sz="1600" i="1" dirty="0" err="1" smtClean="0"/>
              <a:t>Calderbank</a:t>
            </a:r>
            <a:r>
              <a:rPr lang="fr-FR" sz="1600" i="1" dirty="0" smtClean="0"/>
              <a:t> 2009, </a:t>
            </a:r>
            <a:r>
              <a:rPr lang="fr-FR" sz="1600" i="1" dirty="0" err="1" smtClean="0"/>
              <a:t>Boutsidis</a:t>
            </a:r>
            <a:r>
              <a:rPr lang="fr-FR" sz="1600" i="1" dirty="0" smtClean="0"/>
              <a:t> 2010]</a:t>
            </a:r>
          </a:p>
          <a:p>
            <a:pPr algn="ctr"/>
            <a:endParaRPr lang="fr-FR" sz="2000" dirty="0" smtClean="0"/>
          </a:p>
          <a:p>
            <a:pPr marL="342900" indent="-342900">
              <a:buFontTx/>
              <a:buChar char="-"/>
            </a:pPr>
            <a:r>
              <a:rPr lang="fr-FR" dirty="0" err="1" smtClean="0"/>
              <a:t>Random</a:t>
            </a:r>
            <a:r>
              <a:rPr lang="fr-FR" dirty="0" smtClean="0"/>
              <a:t> Projection</a:t>
            </a:r>
          </a:p>
          <a:p>
            <a:pPr marL="342900" indent="-342900">
              <a:buFontTx/>
              <a:buChar char="-"/>
            </a:pPr>
            <a:r>
              <a:rPr lang="fr-FR" dirty="0" err="1" smtClean="0"/>
              <a:t>Feature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endParaRPr lang="fr-FR" dirty="0"/>
          </a:p>
        </p:txBody>
      </p:sp>
      <p:sp>
        <p:nvSpPr>
          <p:cNvPr id="100" name="Rectangle 99"/>
          <p:cNvSpPr/>
          <p:nvPr/>
        </p:nvSpPr>
        <p:spPr>
          <a:xfrm>
            <a:off x="4976990" y="4024783"/>
            <a:ext cx="1104529" cy="1472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/>
          <p:cNvSpPr/>
          <p:nvPr/>
        </p:nvSpPr>
        <p:spPr>
          <a:xfrm>
            <a:off x="4975324" y="4024886"/>
            <a:ext cx="278609" cy="1472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5806828" y="4024886"/>
            <a:ext cx="278609" cy="1472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" name="Image 10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43" y="4714243"/>
            <a:ext cx="147506" cy="215727"/>
          </a:xfrm>
          <a:prstGeom prst="rect">
            <a:avLst/>
          </a:prstGeom>
        </p:spPr>
      </p:pic>
      <p:cxnSp>
        <p:nvCxnSpPr>
          <p:cNvPr id="104" name="Connecteur droit avec flèche 103"/>
          <p:cNvCxnSpPr/>
          <p:nvPr/>
        </p:nvCxnSpPr>
        <p:spPr>
          <a:xfrm>
            <a:off x="4799327" y="3982454"/>
            <a:ext cx="0" cy="151505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11" y="3628495"/>
            <a:ext cx="246477" cy="237179"/>
          </a:xfrm>
          <a:prstGeom prst="rect">
            <a:avLst/>
          </a:prstGeom>
        </p:spPr>
      </p:pic>
      <p:cxnSp>
        <p:nvCxnSpPr>
          <p:cNvPr id="106" name="Connecteur droit avec flèche 105"/>
          <p:cNvCxnSpPr/>
          <p:nvPr/>
        </p:nvCxnSpPr>
        <p:spPr>
          <a:xfrm>
            <a:off x="4954564" y="3921050"/>
            <a:ext cx="112695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02" y="4696862"/>
            <a:ext cx="223469" cy="15033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82" y="4702979"/>
            <a:ext cx="284823" cy="13758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33" y="4526050"/>
            <a:ext cx="120685" cy="12403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93" y="4547990"/>
            <a:ext cx="256853" cy="139461"/>
          </a:xfrm>
          <a:prstGeom prst="rect">
            <a:avLst/>
          </a:prstGeom>
        </p:spPr>
      </p:pic>
      <p:cxnSp>
        <p:nvCxnSpPr>
          <p:cNvPr id="115" name="Connecteur droit avec flèche 114"/>
          <p:cNvCxnSpPr/>
          <p:nvPr/>
        </p:nvCxnSpPr>
        <p:spPr>
          <a:xfrm>
            <a:off x="8387566" y="3550074"/>
            <a:ext cx="0" cy="214850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flipV="1">
            <a:off x="7782829" y="2032129"/>
            <a:ext cx="809276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582470" y="1523243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Compression ?</a:t>
            </a:r>
            <a:endParaRPr lang="fr-FR" sz="1600" i="1" dirty="0"/>
          </a:p>
        </p:txBody>
      </p:sp>
      <p:sp>
        <p:nvSpPr>
          <p:cNvPr id="92" name="ZoneTexte 91"/>
          <p:cNvSpPr txBox="1"/>
          <p:nvPr/>
        </p:nvSpPr>
        <p:spPr>
          <a:xfrm>
            <a:off x="5244277" y="45606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.  .  .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526656" y="4617670"/>
            <a:ext cx="1210645" cy="6469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 smtClean="0"/>
              <a:t>Distributed</a:t>
            </a:r>
            <a:r>
              <a:rPr lang="fr-FR" sz="1600" i="1" dirty="0" smtClean="0"/>
              <a:t>,</a:t>
            </a:r>
            <a:endParaRPr lang="fr-FR" sz="1600" i="1" dirty="0"/>
          </a:p>
          <a:p>
            <a:pPr algn="ctr"/>
            <a:r>
              <a:rPr lang="fr-FR" sz="1600" i="1" dirty="0" smtClean="0"/>
              <a:t>streaming</a:t>
            </a:r>
            <a:endParaRPr lang="fr-FR" sz="1600" i="1" dirty="0"/>
          </a:p>
        </p:txBody>
      </p:sp>
      <p:sp>
        <p:nvSpPr>
          <p:cNvPr id="93" name="Rectangle à coins arrondis 92"/>
          <p:cNvSpPr/>
          <p:nvPr/>
        </p:nvSpPr>
        <p:spPr>
          <a:xfrm>
            <a:off x="193658" y="830545"/>
            <a:ext cx="2915696" cy="235542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7" name="Groupe 96"/>
          <p:cNvGrpSpPr/>
          <p:nvPr/>
        </p:nvGrpSpPr>
        <p:grpSpPr>
          <a:xfrm>
            <a:off x="799200" y="1238400"/>
            <a:ext cx="1704727" cy="1707156"/>
            <a:chOff x="555110" y="1239991"/>
            <a:chExt cx="1704727" cy="1707156"/>
          </a:xfrm>
        </p:grpSpPr>
        <p:pic>
          <p:nvPicPr>
            <p:cNvPr id="105" name="Image 104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64" y="1818572"/>
              <a:ext cx="612000" cy="612000"/>
            </a:xfrm>
            <a:prstGeom prst="rect">
              <a:avLst/>
            </a:prstGeom>
          </p:spPr>
        </p:pic>
        <p:grpSp>
          <p:nvGrpSpPr>
            <p:cNvPr id="107" name="Groupe 106"/>
            <p:cNvGrpSpPr/>
            <p:nvPr/>
          </p:nvGrpSpPr>
          <p:grpSpPr>
            <a:xfrm>
              <a:off x="555110" y="1239991"/>
              <a:ext cx="1704727" cy="1707156"/>
              <a:chOff x="555110" y="1239991"/>
              <a:chExt cx="1704727" cy="1707156"/>
            </a:xfrm>
          </p:grpSpPr>
          <p:pic>
            <p:nvPicPr>
              <p:cNvPr id="108" name="Image 107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5218" y="2326904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09" name="Image 108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4219" y="1779991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10" name="Image 109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438" y="2319991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11" name="Image 110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7837" y="1239991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14" name="Image 113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587" y="2335147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17" name="Image 11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110" y="1248234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18" name="Image 117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110" y="1794909"/>
                <a:ext cx="612000" cy="612000"/>
              </a:xfrm>
              <a:prstGeom prst="rect">
                <a:avLst/>
              </a:prstGeom>
            </p:spPr>
          </p:pic>
          <p:pic>
            <p:nvPicPr>
              <p:cNvPr id="119" name="Image 118"/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492" y="1248234"/>
                <a:ext cx="612000" cy="612000"/>
              </a:xfrm>
              <a:prstGeom prst="rect">
                <a:avLst/>
              </a:prstGeom>
            </p:spPr>
          </p:pic>
        </p:grpSp>
      </p:grpSp>
      <p:sp>
        <p:nvSpPr>
          <p:cNvPr id="120" name="ZoneTexte 119"/>
          <p:cNvSpPr txBox="1"/>
          <p:nvPr/>
        </p:nvSpPr>
        <p:spPr>
          <a:xfrm>
            <a:off x="193658" y="843886"/>
            <a:ext cx="291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Database</a:t>
            </a:r>
            <a:endParaRPr lang="fr-FR" sz="2000" b="1" dirty="0"/>
          </a:p>
        </p:txBody>
      </p:sp>
      <p:pic>
        <p:nvPicPr>
          <p:cNvPr id="121" name="Image 12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00" y="2073217"/>
            <a:ext cx="612000" cy="612000"/>
          </a:xfrm>
          <a:prstGeom prst="rect">
            <a:avLst/>
          </a:prstGeom>
        </p:spPr>
      </p:pic>
      <p:pic>
        <p:nvPicPr>
          <p:cNvPr id="122" name="Image 121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4" y="2099134"/>
            <a:ext cx="612000" cy="612000"/>
          </a:xfrm>
          <a:prstGeom prst="rect">
            <a:avLst/>
          </a:prstGeom>
        </p:spPr>
      </p:pic>
      <p:pic>
        <p:nvPicPr>
          <p:cNvPr id="123" name="Image 122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" y="2013805"/>
            <a:ext cx="612000" cy="612000"/>
          </a:xfrm>
          <a:prstGeom prst="rect">
            <a:avLst/>
          </a:prstGeom>
        </p:spPr>
      </p:pic>
      <p:pic>
        <p:nvPicPr>
          <p:cNvPr id="124" name="Image 12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0" y="1389358"/>
            <a:ext cx="612000" cy="612000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06" y="1430300"/>
            <a:ext cx="612000" cy="612000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45" y="2118854"/>
            <a:ext cx="612000" cy="612000"/>
          </a:xfrm>
          <a:prstGeom prst="rect">
            <a:avLst/>
          </a:prstGeom>
        </p:spPr>
      </p:pic>
      <p:pic>
        <p:nvPicPr>
          <p:cNvPr id="127" name="Image 126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9" y="1389358"/>
            <a:ext cx="612000" cy="612000"/>
          </a:xfrm>
          <a:prstGeom prst="rect">
            <a:avLst/>
          </a:prstGeom>
        </p:spPr>
      </p:pic>
      <p:pic>
        <p:nvPicPr>
          <p:cNvPr id="128" name="Image 12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80" y="1562291"/>
            <a:ext cx="612000" cy="612000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3" y="2428954"/>
            <a:ext cx="612000" cy="612000"/>
          </a:xfrm>
          <a:prstGeom prst="rect">
            <a:avLst/>
          </a:prstGeom>
        </p:spPr>
      </p:pic>
      <p:pic>
        <p:nvPicPr>
          <p:cNvPr id="130" name="Image 129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2" y="1627058"/>
            <a:ext cx="612000" cy="612000"/>
          </a:xfrm>
          <a:prstGeom prst="rect">
            <a:avLst/>
          </a:prstGeom>
        </p:spPr>
      </p:pic>
      <p:pic>
        <p:nvPicPr>
          <p:cNvPr id="131" name="Image 130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49" y="2387460"/>
            <a:ext cx="612000" cy="612000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7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13" grpId="0"/>
      <p:bldP spid="112" grpId="0"/>
      <p:bldP spid="62" grpId="0" animBg="1"/>
      <p:bldP spid="7" grpId="0" animBg="1"/>
      <p:bldP spid="65" grpId="0" animBg="1"/>
      <p:bldP spid="9" grpId="0"/>
      <p:bldP spid="53" grpId="0" animBg="1"/>
      <p:bldP spid="54" grpId="0" animBg="1"/>
      <p:bldP spid="56" grpId="0" animBg="1"/>
      <p:bldP spid="63" grpId="0"/>
      <p:bldP spid="91" grpId="0" animBg="1"/>
      <p:bldP spid="99" grpId="0"/>
      <p:bldP spid="100" grpId="0" animBg="1"/>
      <p:bldP spid="101" grpId="0" animBg="1"/>
      <p:bldP spid="102" grpId="0" animBg="1"/>
      <p:bldP spid="34" grpId="0"/>
      <p:bldP spid="9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How-to: </a:t>
            </a:r>
            <a:r>
              <a:rPr lang="fr-FR" dirty="0" err="1" smtClean="0"/>
              <a:t>build</a:t>
            </a:r>
            <a:r>
              <a:rPr lang="fr-FR" dirty="0" smtClean="0"/>
              <a:t> a sketch</a:t>
            </a:r>
            <a:endParaRPr lang="fr-FR" i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171363" y="804394"/>
            <a:ext cx="3664916" cy="1615751"/>
            <a:chOff x="525298" y="3750040"/>
            <a:chExt cx="3664916" cy="1615751"/>
          </a:xfrm>
        </p:grpSpPr>
        <p:sp>
          <p:nvSpPr>
            <p:cNvPr id="23" name="Rectangle à coins arrondis 22 1"/>
            <p:cNvSpPr/>
            <p:nvPr/>
          </p:nvSpPr>
          <p:spPr>
            <a:xfrm>
              <a:off x="525298" y="3750040"/>
              <a:ext cx="3664916" cy="161575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907618" y="4737859"/>
              <a:ext cx="1428186" cy="528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25298" y="3751057"/>
              <a:ext cx="36649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 smtClean="0">
                  <a:solidFill>
                    <a:srgbClr val="C00000"/>
                  </a:solidFill>
                </a:rPr>
                <a:t>What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 </a:t>
              </a:r>
              <a:r>
                <a:rPr lang="fr-FR" sz="2000" b="1" dirty="0" err="1" smtClean="0">
                  <a:solidFill>
                    <a:srgbClr val="C00000"/>
                  </a:solidFill>
                </a:rPr>
                <a:t>is</a:t>
              </a:r>
              <a:r>
                <a:rPr lang="fr-FR" sz="2000" b="1" dirty="0" smtClean="0">
                  <a:solidFill>
                    <a:srgbClr val="C00000"/>
                  </a:solidFill>
                </a:rPr>
                <a:t> a sketch ?</a:t>
              </a:r>
              <a:endParaRPr lang="fr-FR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25298" y="4211657"/>
              <a:ext cx="366491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00" b="1" dirty="0" err="1" smtClean="0"/>
                <a:t>Any</a:t>
              </a:r>
              <a:r>
                <a:rPr lang="fr-FR" sz="1700" b="1" i="1" dirty="0" smtClean="0">
                  <a:solidFill>
                    <a:srgbClr val="C00000"/>
                  </a:solidFill>
                </a:rPr>
                <a:t> </a:t>
              </a:r>
              <a:r>
                <a:rPr lang="fr-FR" sz="1700" b="1" i="1" dirty="0" err="1">
                  <a:solidFill>
                    <a:srgbClr val="C00000"/>
                  </a:solidFill>
                </a:rPr>
                <a:t>l</a:t>
              </a:r>
              <a:r>
                <a:rPr lang="fr-FR" sz="1700" b="1" i="1" dirty="0" err="1" smtClean="0">
                  <a:solidFill>
                    <a:srgbClr val="C00000"/>
                  </a:solidFill>
                </a:rPr>
                <a:t>inear</a:t>
              </a:r>
              <a:r>
                <a:rPr lang="fr-FR" sz="1700" dirty="0" smtClean="0"/>
                <a:t> sketch = </a:t>
              </a:r>
              <a:r>
                <a:rPr lang="fr-FR" sz="1700" b="1" dirty="0" err="1" smtClean="0"/>
                <a:t>empirical</a:t>
              </a:r>
              <a:r>
                <a:rPr lang="fr-FR" sz="1700" b="1" dirty="0" smtClean="0"/>
                <a:t> moments</a:t>
              </a:r>
              <a:endParaRPr lang="fr-FR" sz="1700" b="1" dirty="0"/>
            </a:p>
          </p:txBody>
        </p:sp>
        <p:pic>
          <p:nvPicPr>
            <p:cNvPr id="28" name="Image 2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11" y="4809615"/>
              <a:ext cx="3072203" cy="376462"/>
            </a:xfrm>
            <a:prstGeom prst="rect">
              <a:avLst/>
            </a:prstGeom>
          </p:spPr>
        </p:pic>
      </p:grpSp>
      <p:sp>
        <p:nvSpPr>
          <p:cNvPr id="50" name="ZoneTexte 49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Rectangle à coins arrondis 22 2"/>
          <p:cNvSpPr/>
          <p:nvPr/>
        </p:nvSpPr>
        <p:spPr>
          <a:xfrm>
            <a:off x="171363" y="2517217"/>
            <a:ext cx="3664915" cy="33220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171364" y="2518234"/>
            <a:ext cx="366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C00000"/>
                </a:solidFill>
              </a:rPr>
              <a:t>What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is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err="1" smtClean="0">
                <a:solidFill>
                  <a:srgbClr val="C00000"/>
                </a:solidFill>
              </a:rPr>
              <a:t>contained</a:t>
            </a:r>
            <a:r>
              <a:rPr lang="fr-FR" sz="2000" b="1" dirty="0" smtClean="0">
                <a:solidFill>
                  <a:srgbClr val="C00000"/>
                </a:solidFill>
              </a:rPr>
              <a:t> in a sketch ?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71363" y="2978834"/>
            <a:ext cx="366491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b="1" dirty="0" smtClean="0"/>
              <a:t>                    </a:t>
            </a:r>
            <a:r>
              <a:rPr lang="fr-FR" sz="1700" dirty="0" smtClean="0"/>
              <a:t>: </a:t>
            </a:r>
            <a:r>
              <a:rPr lang="fr-FR" sz="1700" dirty="0" err="1" smtClean="0"/>
              <a:t>mean</a:t>
            </a:r>
            <a:endParaRPr lang="fr-FR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/>
              <a:t> </a:t>
            </a:r>
            <a:r>
              <a:rPr lang="fr-FR" sz="1700" dirty="0" smtClean="0"/>
              <a:t>                     :        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/>
              <a:t> </a:t>
            </a:r>
            <a:r>
              <a:rPr lang="fr-FR" sz="1700" dirty="0" smtClean="0"/>
              <a:t>                                     : </a:t>
            </a:r>
            <a:r>
              <a:rPr lang="fr-FR" sz="1700" dirty="0" err="1" smtClean="0"/>
              <a:t>histogram</a:t>
            </a:r>
            <a:endParaRPr lang="fr-FR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err="1" smtClean="0"/>
              <a:t>Proposed</a:t>
            </a:r>
            <a:r>
              <a:rPr lang="fr-FR" sz="1700" dirty="0" smtClean="0"/>
              <a:t>: </a:t>
            </a:r>
            <a:r>
              <a:rPr lang="fr-FR" sz="1700" b="1" dirty="0" err="1" smtClean="0"/>
              <a:t>kernel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random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features</a:t>
            </a:r>
            <a:r>
              <a:rPr lang="fr-FR" sz="1700" b="1" dirty="0" smtClean="0"/>
              <a:t> </a:t>
            </a:r>
            <a:r>
              <a:rPr lang="fr-FR" sz="1400" i="1" dirty="0" smtClean="0"/>
              <a:t>[</a:t>
            </a:r>
            <a:r>
              <a:rPr lang="fr-FR" sz="1400" i="1" dirty="0" err="1" smtClean="0"/>
              <a:t>Rahimi</a:t>
            </a:r>
            <a:r>
              <a:rPr lang="fr-FR" sz="1400" i="1" dirty="0" smtClean="0"/>
              <a:t> 2007]</a:t>
            </a:r>
            <a:r>
              <a:rPr lang="fr-FR" sz="1700" b="1" i="1" dirty="0" smtClean="0"/>
              <a:t>                              </a:t>
            </a:r>
            <a:r>
              <a:rPr lang="fr-FR" sz="1700" dirty="0" smtClean="0"/>
              <a:t>(</a:t>
            </a:r>
            <a:r>
              <a:rPr lang="fr-FR" sz="1700" dirty="0" err="1" smtClean="0"/>
              <a:t>random</a:t>
            </a:r>
            <a:r>
              <a:rPr lang="fr-FR" sz="1700" dirty="0" smtClean="0"/>
              <a:t> </a:t>
            </a:r>
            <a:r>
              <a:rPr lang="fr-FR" sz="1700" dirty="0" err="1" smtClean="0"/>
              <a:t>proj</a:t>
            </a:r>
            <a:r>
              <a:rPr lang="fr-FR" sz="1700" dirty="0" smtClean="0"/>
              <a:t>. + non-</a:t>
            </a:r>
            <a:r>
              <a:rPr lang="fr-FR" sz="1700" dirty="0" err="1" smtClean="0"/>
              <a:t>linearity</a:t>
            </a:r>
            <a:r>
              <a:rPr lang="fr-FR" sz="1700" dirty="0" smtClean="0"/>
              <a:t>)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1" y="3056368"/>
            <a:ext cx="892121" cy="2285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1" y="3553329"/>
            <a:ext cx="993246" cy="25073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4" y="4085611"/>
            <a:ext cx="1798952" cy="2402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30" y="3572858"/>
            <a:ext cx="264229" cy="185219"/>
          </a:xfrm>
          <a:prstGeom prst="rect">
            <a:avLst/>
          </a:prstGeom>
        </p:spPr>
      </p:pic>
      <p:grpSp>
        <p:nvGrpSpPr>
          <p:cNvPr id="56" name="Groupe 55"/>
          <p:cNvGrpSpPr/>
          <p:nvPr/>
        </p:nvGrpSpPr>
        <p:grpSpPr>
          <a:xfrm>
            <a:off x="3985259" y="804394"/>
            <a:ext cx="5024927" cy="2123610"/>
            <a:chOff x="-72949" y="3750040"/>
            <a:chExt cx="5024927" cy="2123610"/>
          </a:xfrm>
        </p:grpSpPr>
        <p:sp>
          <p:nvSpPr>
            <p:cNvPr id="57" name="Rectangle à coins arrondis 22 3 2"/>
            <p:cNvSpPr/>
            <p:nvPr/>
          </p:nvSpPr>
          <p:spPr>
            <a:xfrm>
              <a:off x="-72948" y="3750040"/>
              <a:ext cx="5024926" cy="211500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25299" y="3751057"/>
              <a:ext cx="3664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C00000"/>
                  </a:solidFill>
                </a:rPr>
                <a:t>Questions:</a:t>
              </a:r>
              <a:endParaRPr lang="fr-FR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-72949" y="4211657"/>
              <a:ext cx="502492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700" b="1" dirty="0" err="1" smtClean="0"/>
                <a:t>What</a:t>
              </a:r>
              <a:r>
                <a:rPr lang="fr-FR" sz="1700" b="1" dirty="0" smtClean="0"/>
                <a:t> information </a:t>
              </a:r>
              <a:r>
                <a:rPr lang="fr-FR" sz="1700" b="1" dirty="0" err="1" smtClean="0"/>
                <a:t>is</a:t>
              </a:r>
              <a:r>
                <a:rPr lang="fr-FR" sz="1700" b="1" dirty="0" smtClean="0"/>
                <a:t> </a:t>
              </a:r>
              <a:r>
                <a:rPr lang="fr-FR" sz="1700" b="1" dirty="0" err="1" smtClean="0"/>
                <a:t>preserved</a:t>
              </a:r>
              <a:r>
                <a:rPr lang="fr-FR" sz="1700" b="1" dirty="0" smtClean="0"/>
                <a:t> by the </a:t>
              </a:r>
              <a:r>
                <a:rPr lang="fr-FR" sz="1700" b="1" dirty="0" err="1" smtClean="0"/>
                <a:t>sketching</a:t>
              </a:r>
              <a:r>
                <a:rPr lang="fr-FR" sz="1700" b="1" dirty="0" smtClean="0"/>
                <a:t> 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7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700" dirty="0" smtClean="0"/>
                <a:t>How to </a:t>
              </a:r>
              <a:r>
                <a:rPr lang="fr-FR" sz="1700" dirty="0" err="1" smtClean="0"/>
                <a:t>retrieve</a:t>
              </a:r>
              <a:r>
                <a:rPr lang="fr-FR" sz="1700" dirty="0" smtClean="0"/>
                <a:t> </a:t>
              </a:r>
              <a:r>
                <a:rPr lang="fr-FR" sz="1700" dirty="0" err="1" smtClean="0"/>
                <a:t>this</a:t>
              </a:r>
              <a:r>
                <a:rPr lang="fr-FR" sz="1700" dirty="0" smtClean="0"/>
                <a:t> information 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7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700" b="1" dirty="0" err="1" smtClean="0"/>
                <a:t>What</a:t>
              </a:r>
              <a:r>
                <a:rPr lang="fr-FR" sz="1700" b="1" dirty="0" smtClean="0"/>
                <a:t> </a:t>
              </a:r>
              <a:r>
                <a:rPr lang="fr-FR" sz="1700" b="1" dirty="0" err="1" smtClean="0"/>
                <a:t>is</a:t>
              </a:r>
              <a:r>
                <a:rPr lang="fr-FR" sz="1700" b="1" dirty="0" smtClean="0"/>
                <a:t> a </a:t>
              </a:r>
              <a:r>
                <a:rPr lang="fr-FR" sz="1700" b="1" dirty="0" err="1" smtClean="0"/>
                <a:t>sufficient</a:t>
              </a:r>
              <a:r>
                <a:rPr lang="fr-FR" sz="1700" b="1" dirty="0" smtClean="0"/>
                <a:t> </a:t>
              </a:r>
              <a:r>
                <a:rPr lang="fr-FR" sz="1700" b="1" dirty="0" err="1" smtClean="0"/>
                <a:t>number</a:t>
              </a:r>
              <a:r>
                <a:rPr lang="fr-FR" sz="1700" b="1" dirty="0" smtClean="0"/>
                <a:t> of </a:t>
              </a:r>
              <a:r>
                <a:rPr lang="fr-FR" sz="1700" b="1" dirty="0" err="1" smtClean="0"/>
                <a:t>features</a:t>
              </a:r>
              <a:r>
                <a:rPr lang="fr-FR" sz="1700" b="1" dirty="0" smtClean="0"/>
                <a:t> ?</a:t>
              </a:r>
            </a:p>
            <a:p>
              <a:endParaRPr lang="fr-FR" sz="1700" dirty="0" smtClean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3985259" y="2988494"/>
            <a:ext cx="5024927" cy="28507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3985259" y="3367467"/>
            <a:ext cx="4839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Assumption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operator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« Noisy »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76" name="Rectangle à coins arrondis 75"/>
          <p:cNvSpPr/>
          <p:nvPr/>
        </p:nvSpPr>
        <p:spPr>
          <a:xfrm>
            <a:off x="5204699" y="4903509"/>
            <a:ext cx="2398470" cy="4586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4442192" y="5438973"/>
            <a:ext cx="4147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Noise                                                         </a:t>
            </a:r>
            <a:r>
              <a:rPr lang="fr-FR" sz="1600" b="1" i="1" dirty="0" err="1" smtClean="0"/>
              <a:t>small</a:t>
            </a:r>
            <a:endParaRPr lang="fr-FR" sz="1600" i="1" dirty="0"/>
          </a:p>
        </p:txBody>
      </p:sp>
      <p:pic>
        <p:nvPicPr>
          <p:cNvPr id="80" name="Image 7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71" y="3418504"/>
            <a:ext cx="1790476" cy="313905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3985259" y="2988494"/>
            <a:ext cx="502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Intuition: </a:t>
            </a:r>
            <a:r>
              <a:rPr lang="fr-FR" b="1" dirty="0" err="1" smtClean="0"/>
              <a:t>sketching</a:t>
            </a:r>
            <a:r>
              <a:rPr lang="fr-FR" b="1" dirty="0" smtClean="0"/>
              <a:t> as a </a:t>
            </a:r>
            <a:r>
              <a:rPr lang="fr-FR" b="1" dirty="0" err="1" smtClean="0">
                <a:solidFill>
                  <a:srgbClr val="C00000"/>
                </a:solidFill>
              </a:rPr>
              <a:t>linear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embedding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82" name="Image 8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25" y="3962687"/>
            <a:ext cx="2105296" cy="276572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46" y="4993830"/>
            <a:ext cx="1819739" cy="273102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80" y="5465057"/>
            <a:ext cx="2314055" cy="276099"/>
          </a:xfrm>
          <a:prstGeom prst="rect">
            <a:avLst/>
          </a:prstGeom>
        </p:spPr>
      </p:pic>
      <p:sp>
        <p:nvSpPr>
          <p:cNvPr id="85" name="ZoneTexte 84"/>
          <p:cNvSpPr txBox="1"/>
          <p:nvPr/>
        </p:nvSpPr>
        <p:spPr>
          <a:xfrm>
            <a:off x="171364" y="5962406"/>
            <a:ext cx="8838822" cy="4426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Dimensionality-reducing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random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linear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embedding</a:t>
            </a:r>
            <a:r>
              <a:rPr lang="fr-FR" sz="2000" b="1" dirty="0" smtClean="0"/>
              <a:t>: Compressive </a:t>
            </a:r>
            <a:r>
              <a:rPr lang="fr-FR" sz="2000" b="1" dirty="0" err="1" smtClean="0"/>
              <a:t>Sensing</a:t>
            </a:r>
            <a:r>
              <a:rPr lang="fr-FR" sz="2000" b="1" dirty="0" smtClean="0"/>
              <a:t>?</a:t>
            </a:r>
            <a:endParaRPr lang="fr-FR" sz="20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  <p:bldP spid="73" grpId="0" animBg="1"/>
      <p:bldP spid="74" grpId="0"/>
      <p:bldP spid="76" grpId="0" animBg="1"/>
      <p:bldP spid="77" grpId="0"/>
      <p:bldP spid="81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14214" y="4086262"/>
            <a:ext cx="8348785" cy="2154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414213" y="4085452"/>
            <a:ext cx="41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Sketched</a:t>
            </a:r>
            <a:r>
              <a:rPr lang="fr-FR" b="1" dirty="0" smtClean="0"/>
              <a:t> </a:t>
            </a:r>
            <a:r>
              <a:rPr lang="fr-FR" b="1" dirty="0" err="1" smtClean="0"/>
              <a:t>learning</a:t>
            </a:r>
            <a:r>
              <a:rPr lang="fr-FR" b="1" dirty="0" smtClean="0"/>
              <a:t> in </a:t>
            </a:r>
            <a:r>
              <a:rPr lang="fr-FR" b="1" dirty="0" err="1" smtClean="0"/>
              <a:t>this</a:t>
            </a:r>
            <a:r>
              <a:rPr lang="fr-FR" b="1" dirty="0" smtClean="0"/>
              <a:t> talk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4557166" y="1005839"/>
            <a:ext cx="4205834" cy="285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8477"/>
            <a:ext cx="8562109" cy="729003"/>
          </a:xfrm>
        </p:spPr>
        <p:txBody>
          <a:bodyPr>
            <a:normAutofit/>
          </a:bodyPr>
          <a:lstStyle/>
          <a:p>
            <a:r>
              <a:rPr lang="fr-FR" dirty="0" smtClean="0"/>
              <a:t>Compressive </a:t>
            </a:r>
            <a:r>
              <a:rPr lang="fr-FR" dirty="0" err="1" smtClean="0"/>
              <a:t>Sensing</a:t>
            </a:r>
            <a:r>
              <a:rPr lang="fr-FR" dirty="0" smtClean="0"/>
              <a:t>: </a:t>
            </a:r>
            <a:r>
              <a:rPr lang="fr-FR" dirty="0" err="1" smtClean="0"/>
              <a:t>sparsity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93" y="4986127"/>
            <a:ext cx="119071" cy="552060"/>
          </a:xfrm>
          <a:prstGeom prst="rect">
            <a:avLst/>
          </a:prstGeom>
        </p:spPr>
      </p:pic>
      <p:cxnSp>
        <p:nvCxnSpPr>
          <p:cNvPr id="88" name="Connecteur droit avec flèche 87"/>
          <p:cNvCxnSpPr/>
          <p:nvPr/>
        </p:nvCxnSpPr>
        <p:spPr>
          <a:xfrm flipV="1">
            <a:off x="4617356" y="5262158"/>
            <a:ext cx="1523156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2998894" y="5262157"/>
            <a:ext cx="1310384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6" name="Image 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15" y="4618719"/>
            <a:ext cx="1562633" cy="1286874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32" y="4616459"/>
            <a:ext cx="1584820" cy="13036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25" y="5630680"/>
            <a:ext cx="1130936" cy="16954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6921" y="1003454"/>
            <a:ext cx="380946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Compressive </a:t>
            </a:r>
            <a:r>
              <a:rPr lang="fr-FR" b="1" dirty="0" err="1" smtClean="0"/>
              <a:t>Sensing</a:t>
            </a:r>
            <a:r>
              <a:rPr lang="fr-FR" b="1" dirty="0" smtClean="0"/>
              <a:t>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Dimensionality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, 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operator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(Ill-</a:t>
            </a:r>
            <a:r>
              <a:rPr lang="fr-FR" dirty="0" err="1" smtClean="0"/>
              <a:t>posed</a:t>
            </a:r>
            <a:r>
              <a:rPr lang="fr-FR" dirty="0" smtClean="0"/>
              <a:t>) </a:t>
            </a:r>
            <a:r>
              <a:rPr lang="fr-FR" b="1" dirty="0" smtClean="0"/>
              <a:t>inverse </a:t>
            </a:r>
            <a:r>
              <a:rPr lang="fr-FR" b="1" dirty="0" err="1" smtClean="0"/>
              <a:t>problem</a:t>
            </a:r>
            <a:r>
              <a:rPr lang="fr-FR" b="1" dirty="0" smtClean="0"/>
              <a:t>: </a:t>
            </a:r>
            <a:r>
              <a:rPr lang="fr-FR" b="1" i="1" dirty="0" err="1" smtClean="0"/>
              <a:t>density</a:t>
            </a:r>
            <a:r>
              <a:rPr lang="fr-FR" b="1" i="1" dirty="0" smtClean="0"/>
              <a:t>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Sparsity</a:t>
            </a:r>
            <a:r>
              <a:rPr lang="fr-FR" dirty="0" smtClean="0"/>
              <a:t>: « simple » </a:t>
            </a:r>
            <a:r>
              <a:rPr lang="fr-FR" dirty="0" err="1" smtClean="0"/>
              <a:t>densities</a:t>
            </a:r>
            <a:r>
              <a:rPr lang="fr-FR" dirty="0" smtClean="0"/>
              <a:t> (mixture model)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21" y="1792944"/>
            <a:ext cx="121416" cy="16667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49" y="1761523"/>
            <a:ext cx="121416" cy="166670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740" y="2273302"/>
            <a:ext cx="130978" cy="607266"/>
          </a:xfrm>
          <a:prstGeom prst="rect">
            <a:avLst/>
          </a:prstGeom>
        </p:spPr>
      </p:pic>
      <p:cxnSp>
        <p:nvCxnSpPr>
          <p:cNvPr id="41" name="Connecteur droit avec flèche 40"/>
          <p:cNvCxnSpPr/>
          <p:nvPr/>
        </p:nvCxnSpPr>
        <p:spPr>
          <a:xfrm flipV="1">
            <a:off x="6962536" y="2594873"/>
            <a:ext cx="945759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5765239" y="2578480"/>
            <a:ext cx="813645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557166" y="1019084"/>
            <a:ext cx="420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Classical</a:t>
            </a:r>
            <a:r>
              <a:rPr lang="fr-FR" b="1" dirty="0" smtClean="0"/>
              <a:t> compressive </a:t>
            </a:r>
            <a:r>
              <a:rPr lang="fr-FR" b="1" dirty="0" err="1" smtClean="0"/>
              <a:t>sensing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669070" y="1974870"/>
            <a:ext cx="97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/>
              <a:t>Random</a:t>
            </a:r>
            <a:r>
              <a:rPr lang="fr-FR" sz="1400" i="1" dirty="0" smtClean="0"/>
              <a:t> matrix</a:t>
            </a:r>
            <a:endParaRPr lang="fr-FR" sz="1400" i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3189762" y="4505374"/>
            <a:ext cx="974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/>
              <a:t>Random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features</a:t>
            </a:r>
            <a:endParaRPr lang="fr-FR" sz="1400" i="1" dirty="0" smtClean="0"/>
          </a:p>
          <a:p>
            <a:pPr algn="ctr"/>
            <a:r>
              <a:rPr lang="fr-FR" sz="1400" i="1" dirty="0" err="1" smtClean="0"/>
              <a:t>averaged</a:t>
            </a:r>
            <a:endParaRPr lang="fr-FR" sz="1400" i="1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22" y="5976846"/>
            <a:ext cx="245333" cy="1828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21" y="3552199"/>
            <a:ext cx="144762" cy="1112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77" y="3025294"/>
            <a:ext cx="1233413" cy="20407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74" y="3530403"/>
            <a:ext cx="251518" cy="1513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48" y="6011893"/>
            <a:ext cx="508952" cy="14781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443258" y="498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2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3221" y="824016"/>
            <a:ext cx="6805964" cy="5543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74567" y="1223028"/>
            <a:ext cx="3125586" cy="2831544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Mixture of </a:t>
            </a:r>
            <a:r>
              <a:rPr lang="fr-FR" b="1" dirty="0" err="1" smtClean="0"/>
              <a:t>Diracs</a:t>
            </a:r>
            <a:r>
              <a:rPr lang="fr-FR" b="1" dirty="0" smtClean="0"/>
              <a:t> = k-</a:t>
            </a:r>
            <a:r>
              <a:rPr lang="fr-FR" b="1" dirty="0" err="1" smtClean="0"/>
              <a:t>means</a:t>
            </a:r>
            <a:endParaRPr lang="fr-FR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Illustration 1: Compressive k-</a:t>
            </a:r>
            <a:r>
              <a:rPr lang="fr-FR" dirty="0" err="1" smtClean="0"/>
              <a:t>means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1648212"/>
            <a:ext cx="2936643" cy="237265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69" y="2949415"/>
            <a:ext cx="5161550" cy="3393079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383851" y="1704613"/>
            <a:ext cx="3549535" cy="89255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i="1" dirty="0" smtClean="0"/>
              <a:t>Application: Spectral </a:t>
            </a:r>
            <a:r>
              <a:rPr lang="fr-FR" sz="2000" b="1" i="1" dirty="0" err="1" smtClean="0"/>
              <a:t>clustering</a:t>
            </a:r>
            <a:r>
              <a:rPr lang="fr-FR" sz="2000" b="1" i="1" dirty="0" smtClean="0"/>
              <a:t> </a:t>
            </a:r>
            <a:r>
              <a:rPr lang="fr-FR" i="1" dirty="0" smtClean="0"/>
              <a:t>for MNIST classification </a:t>
            </a:r>
            <a:r>
              <a:rPr lang="fr-FR" sz="1600" i="1" dirty="0" smtClean="0"/>
              <a:t>[</a:t>
            </a:r>
            <a:r>
              <a:rPr lang="fr-FR" sz="1600" i="1" dirty="0" err="1" smtClean="0"/>
              <a:t>Uw</a:t>
            </a:r>
            <a:r>
              <a:rPr lang="fr-FR" sz="1600" i="1" dirty="0" smtClean="0"/>
              <a:t> 2001]</a:t>
            </a:r>
            <a:endParaRPr lang="fr-FR" sz="1400" i="1" dirty="0" smtClean="0"/>
          </a:p>
          <a:p>
            <a:endParaRPr lang="fr-FR" sz="1400" i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263221" y="4227040"/>
            <a:ext cx="130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C00000"/>
                </a:solidFill>
              </a:rPr>
              <a:t>Classif</a:t>
            </a:r>
            <a:r>
              <a:rPr lang="fr-FR" i="1" dirty="0" smtClean="0">
                <a:solidFill>
                  <a:srgbClr val="C00000"/>
                </a:solidFill>
              </a:rPr>
              <a:t>. Perf.</a:t>
            </a:r>
            <a:endParaRPr lang="fr-FR" i="1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31" y="1663935"/>
            <a:ext cx="1456781" cy="10925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2695" y="4909042"/>
            <a:ext cx="3337466" cy="11918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1 </a:t>
            </a:r>
            <a:r>
              <a:rPr lang="fr-FR" sz="1600" dirty="0" err="1" smtClean="0"/>
              <a:t>order</a:t>
            </a:r>
            <a:r>
              <a:rPr lang="fr-FR" sz="1600" dirty="0" smtClean="0"/>
              <a:t> of magnitude </a:t>
            </a:r>
            <a:r>
              <a:rPr lang="fr-FR" sz="1600" dirty="0" err="1" smtClean="0"/>
              <a:t>faster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k-</a:t>
            </a:r>
            <a:r>
              <a:rPr lang="fr-FR" sz="1600" dirty="0" err="1" smtClean="0"/>
              <a:t>means</a:t>
            </a:r>
            <a:r>
              <a:rPr lang="fr-FR" sz="1600" dirty="0" smtClean="0"/>
              <a:t> (Matlab)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4</a:t>
            </a:r>
            <a:r>
              <a:rPr lang="fr-FR" sz="1600" dirty="0" smtClean="0"/>
              <a:t> </a:t>
            </a:r>
            <a:r>
              <a:rPr lang="fr-FR" sz="1600" dirty="0" err="1" smtClean="0"/>
              <a:t>orders</a:t>
            </a:r>
            <a:r>
              <a:rPr lang="fr-FR" sz="1600" dirty="0" smtClean="0"/>
              <a:t> of magnitude </a:t>
            </a:r>
            <a:r>
              <a:rPr lang="fr-FR" sz="1600" dirty="0" err="1" smtClean="0"/>
              <a:t>smaller</a:t>
            </a:r>
            <a:r>
              <a:rPr lang="fr-FR" sz="1600" dirty="0" smtClean="0"/>
              <a:t> memory </a:t>
            </a:r>
            <a:r>
              <a:rPr lang="fr-FR" sz="1600" dirty="0" err="1" smtClean="0"/>
              <a:t>footprint</a:t>
            </a:r>
            <a:endParaRPr lang="fr-FR" sz="16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0430" y="4570488"/>
            <a:ext cx="1655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On </a:t>
            </a:r>
            <a:r>
              <a:rPr lang="fr-FR" sz="1600" i="1" dirty="0" err="1" smtClean="0"/>
              <a:t>this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example</a:t>
            </a:r>
            <a:r>
              <a:rPr lang="fr-FR" sz="1600" i="1" dirty="0" smtClean="0"/>
              <a:t>…</a:t>
            </a:r>
            <a:endParaRPr lang="fr-FR" sz="16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74567" y="817502"/>
            <a:ext cx="4914102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b="1" i="1" dirty="0" smtClean="0"/>
              <a:t>Joint </a:t>
            </a:r>
            <a:r>
              <a:rPr lang="fr-FR" sz="1600" b="1" i="1" dirty="0" err="1" smtClean="0"/>
              <a:t>work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with</a:t>
            </a:r>
            <a:r>
              <a:rPr lang="fr-FR" sz="1600" b="1" i="1" dirty="0" smtClean="0"/>
              <a:t> N. Tremblay, R. </a:t>
            </a:r>
            <a:r>
              <a:rPr lang="fr-FR" sz="1600" b="1" i="1" dirty="0" err="1" smtClean="0"/>
              <a:t>Gribonval</a:t>
            </a:r>
            <a:r>
              <a:rPr lang="fr-FR" sz="1600" b="1" i="1" dirty="0" smtClean="0"/>
              <a:t>, Y. </a:t>
            </a:r>
            <a:r>
              <a:rPr lang="fr-FR" sz="1600" b="1" i="1" dirty="0" err="1" smtClean="0"/>
              <a:t>Traonmilin</a:t>
            </a:r>
            <a:endParaRPr lang="fr-FR" sz="1600" b="1" i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191302" y="809214"/>
            <a:ext cx="387788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/>
              <a:t>CL-OMPR: </a:t>
            </a:r>
            <a:r>
              <a:rPr lang="fr-FR" sz="1600" b="1" i="1" dirty="0" err="1" smtClean="0"/>
              <a:t>greedy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heuristic</a:t>
            </a:r>
            <a:r>
              <a:rPr lang="fr-FR" sz="1600" b="1" i="1" dirty="0" smtClean="0"/>
              <a:t> for </a:t>
            </a:r>
            <a:r>
              <a:rPr lang="fr-FR" sz="1600" b="1" i="1" dirty="0" err="1" smtClean="0"/>
              <a:t>sketched</a:t>
            </a:r>
            <a:r>
              <a:rPr lang="fr-FR" sz="1600" b="1" i="1" dirty="0" smtClean="0"/>
              <a:t> mixture model </a:t>
            </a:r>
            <a:r>
              <a:rPr lang="fr-FR" sz="1600" b="1" i="1" dirty="0" err="1" smtClean="0"/>
              <a:t>learning</a:t>
            </a:r>
            <a:r>
              <a:rPr lang="fr-FR" sz="1600" b="1" i="1" dirty="0"/>
              <a:t> </a:t>
            </a:r>
            <a:r>
              <a:rPr lang="fr-FR" sz="1600" i="1" dirty="0" smtClean="0"/>
              <a:t>[Keriven 2016]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5396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11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174567" y="1238882"/>
            <a:ext cx="3125586" cy="286232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GMM</a:t>
            </a:r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Illustration 2: </a:t>
            </a:r>
            <a:r>
              <a:rPr lang="fr-FR" dirty="0" err="1" smtClean="0"/>
              <a:t>Sketched</a:t>
            </a:r>
            <a:r>
              <a:rPr lang="fr-FR" dirty="0" smtClean="0"/>
              <a:t> GMM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69" y="1102458"/>
            <a:ext cx="3929419" cy="316245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816940" y="814117"/>
            <a:ext cx="1295546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d = 10, </a:t>
            </a:r>
            <a:r>
              <a:rPr lang="fr-FR" sz="1600" b="1" dirty="0" smtClean="0"/>
              <a:t>k = 20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613358" y="4041323"/>
            <a:ext cx="17027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Size of </a:t>
            </a:r>
            <a:r>
              <a:rPr lang="fr-FR" i="1" dirty="0" err="1" smtClean="0">
                <a:solidFill>
                  <a:srgbClr val="C00000"/>
                </a:solidFill>
              </a:rPr>
              <a:t>database</a:t>
            </a:r>
            <a:endParaRPr lang="fr-FR" i="1" dirty="0">
              <a:solidFill>
                <a:srgbClr val="C0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" y="1664066"/>
            <a:ext cx="2936641" cy="237264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756952" y="2435524"/>
            <a:ext cx="64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C00000"/>
                </a:solidFill>
              </a:rPr>
              <a:t>Error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1151" y="4410655"/>
            <a:ext cx="7820384" cy="20005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i="1" dirty="0" smtClean="0"/>
              <a:t>Application:</a:t>
            </a:r>
            <a:r>
              <a:rPr lang="fr-FR" i="1" dirty="0" smtClean="0"/>
              <a:t> </a:t>
            </a:r>
            <a:r>
              <a:rPr lang="fr-FR" sz="2000" b="1" i="1" dirty="0" smtClean="0"/>
              <a:t>speaker </a:t>
            </a:r>
            <a:r>
              <a:rPr lang="fr-FR" sz="2000" b="1" i="1" dirty="0" err="1" smtClean="0"/>
              <a:t>verification</a:t>
            </a:r>
            <a:r>
              <a:rPr lang="fr-FR" sz="2000" b="1" i="1" dirty="0" smtClean="0"/>
              <a:t> </a:t>
            </a:r>
            <a:r>
              <a:rPr lang="fr-FR" i="1" dirty="0" smtClean="0"/>
              <a:t>[Reynolds 2000]</a:t>
            </a:r>
            <a:r>
              <a:rPr lang="fr-FR" sz="2000" b="1" i="1" dirty="0" smtClean="0"/>
              <a:t> </a:t>
            </a:r>
            <a:r>
              <a:rPr lang="fr-FR" dirty="0"/>
              <a:t>(d=12, k=64</a:t>
            </a:r>
            <a:r>
              <a:rPr lang="fr-FR" dirty="0" smtClean="0"/>
              <a:t>)</a:t>
            </a:r>
            <a:endParaRPr lang="fr-F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EM on 300 000 </a:t>
            </a:r>
            <a:r>
              <a:rPr lang="fr-FR" sz="2000" dirty="0" err="1" smtClean="0">
                <a:solidFill>
                  <a:schemeClr val="tx1"/>
                </a:solidFill>
              </a:rPr>
              <a:t>vectors</a:t>
            </a:r>
            <a:r>
              <a:rPr lang="fr-FR" sz="2000" dirty="0" smtClean="0">
                <a:solidFill>
                  <a:schemeClr val="tx1"/>
                </a:solidFill>
              </a:rPr>
              <a:t> : </a:t>
            </a:r>
            <a:r>
              <a:rPr lang="fr-FR" sz="2000" b="1" dirty="0" smtClean="0">
                <a:solidFill>
                  <a:schemeClr val="tx1"/>
                </a:solidFill>
              </a:rPr>
              <a:t>29.53</a:t>
            </a: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</a:rPr>
              <a:t>20kB</a:t>
            </a:r>
            <a:r>
              <a:rPr lang="fr-FR" sz="2000" dirty="0" smtClean="0">
                <a:solidFill>
                  <a:schemeClr val="tx1"/>
                </a:solidFill>
              </a:rPr>
              <a:t> sketch </a:t>
            </a:r>
            <a:r>
              <a:rPr lang="fr-FR" sz="2000" dirty="0" err="1" smtClean="0">
                <a:solidFill>
                  <a:schemeClr val="tx1"/>
                </a:solidFill>
              </a:rPr>
              <a:t>computed</a:t>
            </a:r>
            <a:r>
              <a:rPr lang="fr-FR" sz="2000" dirty="0" smtClean="0">
                <a:solidFill>
                  <a:schemeClr val="tx1"/>
                </a:solidFill>
              </a:rPr>
              <a:t> on </a:t>
            </a:r>
            <a:r>
              <a:rPr lang="fr-FR" sz="2000" b="1" dirty="0" smtClean="0">
                <a:solidFill>
                  <a:schemeClr val="tx1"/>
                </a:solidFill>
              </a:rPr>
              <a:t>50GB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database</a:t>
            </a:r>
            <a:r>
              <a:rPr lang="fr-FR" sz="2000" dirty="0" smtClean="0">
                <a:solidFill>
                  <a:schemeClr val="tx1"/>
                </a:solidFill>
              </a:rPr>
              <a:t>: </a:t>
            </a:r>
            <a:r>
              <a:rPr lang="fr-FR" sz="2000" b="1" dirty="0">
                <a:solidFill>
                  <a:schemeClr val="tx1"/>
                </a:solidFill>
              </a:rPr>
              <a:t>28.96</a:t>
            </a:r>
          </a:p>
          <a:p>
            <a:endParaRPr lang="fr-FR" sz="1600" i="1" dirty="0" smtClean="0"/>
          </a:p>
          <a:p>
            <a:endParaRPr lang="fr-FR" sz="1600" i="1" dirty="0" smtClean="0"/>
          </a:p>
          <a:p>
            <a:endParaRPr lang="fr-FR" sz="1600" i="1" dirty="0"/>
          </a:p>
          <a:p>
            <a:endParaRPr lang="fr-FR" sz="1600" i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5188088" y="3125682"/>
            <a:ext cx="1537674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i="1" dirty="0" err="1" smtClean="0"/>
              <a:t>Faster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than</a:t>
            </a:r>
            <a:r>
              <a:rPr lang="fr-FR" sz="1600" i="1" dirty="0" smtClean="0"/>
              <a:t> EM</a:t>
            </a:r>
          </a:p>
          <a:p>
            <a:r>
              <a:rPr lang="fr-FR" sz="1600" i="1" dirty="0" smtClean="0"/>
              <a:t>(</a:t>
            </a:r>
            <a:r>
              <a:rPr lang="fr-FR" sz="1600" i="1" dirty="0" err="1" smtClean="0"/>
              <a:t>VLFeat’s</a:t>
            </a:r>
            <a:r>
              <a:rPr lang="fr-FR" sz="1600" i="1" dirty="0" smtClean="0"/>
              <a:t> </a:t>
            </a:r>
            <a:r>
              <a:rPr lang="fr-F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gmm</a:t>
            </a:r>
            <a:r>
              <a:rPr lang="fr-FR" sz="1600" i="1" dirty="0" smtClean="0"/>
              <a:t>)</a:t>
            </a:r>
            <a:endParaRPr lang="fr-FR" i="1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724996" y="3056911"/>
            <a:ext cx="257695" cy="209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36" y="5444584"/>
            <a:ext cx="1203951" cy="9210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80" y="5384770"/>
            <a:ext cx="926725" cy="92672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6190237" y="5863093"/>
            <a:ext cx="8295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82691" y="1102458"/>
            <a:ext cx="1467889" cy="2837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7" y="5365309"/>
            <a:ext cx="2957055" cy="100363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4567" y="817502"/>
            <a:ext cx="4352153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b="1" i="1" dirty="0" smtClean="0"/>
              <a:t>Joint </a:t>
            </a:r>
            <a:r>
              <a:rPr lang="fr-FR" sz="1600" b="1" i="1" dirty="0" err="1" smtClean="0"/>
              <a:t>work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with</a:t>
            </a:r>
            <a:r>
              <a:rPr lang="fr-FR" sz="1600" b="1" i="1" dirty="0" smtClean="0"/>
              <a:t> A. Bourrier, R. </a:t>
            </a:r>
            <a:r>
              <a:rPr lang="fr-FR" sz="1600" b="1" i="1" dirty="0" err="1" smtClean="0"/>
              <a:t>Gribonval</a:t>
            </a:r>
            <a:r>
              <a:rPr lang="fr-FR" sz="1600" b="1" i="1" dirty="0" smtClean="0"/>
              <a:t>, P. Pérez</a:t>
            </a:r>
            <a:endParaRPr lang="fr-FR" sz="1600" b="1" i="1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0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2" grpId="0"/>
      <p:bldP spid="23" grpId="0" animBg="1"/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753" y="4299600"/>
            <a:ext cx="8910433" cy="1885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82880" y="1281217"/>
            <a:ext cx="3125586" cy="286232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Mixture of stable </a:t>
            </a:r>
            <a:r>
              <a:rPr lang="fr-FR" sz="2000" b="1" dirty="0" err="1" smtClean="0"/>
              <a:t>dist</a:t>
            </a:r>
            <a:r>
              <a:rPr lang="fr-FR" sz="2000" b="1" dirty="0" smtClean="0"/>
              <a:t>.</a:t>
            </a:r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Illustration 3: Audio Source </a:t>
            </a:r>
            <a:r>
              <a:rPr lang="fr-FR" dirty="0" err="1" smtClean="0"/>
              <a:t>separation</a:t>
            </a:r>
            <a:endParaRPr lang="fr-FR" sz="3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4" y="1705410"/>
            <a:ext cx="2936641" cy="237259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99258" y="4446778"/>
            <a:ext cx="3125586" cy="169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i="1" dirty="0" smtClean="0"/>
              <a:t>Application</a:t>
            </a:r>
            <a:r>
              <a:rPr lang="fr-FR" sz="2000" b="1" i="1" dirty="0" smtClean="0"/>
              <a:t>: audio source </a:t>
            </a:r>
            <a:r>
              <a:rPr lang="fr-FR" sz="2000" b="1" i="1" dirty="0" err="1" smtClean="0"/>
              <a:t>separation</a:t>
            </a:r>
            <a:endParaRPr lang="fr-FR" sz="2000" b="1" i="1" dirty="0"/>
          </a:p>
          <a:p>
            <a:r>
              <a:rPr lang="fr-FR" sz="2000" b="1" dirty="0" smtClean="0"/>
              <a:t>Model</a:t>
            </a:r>
            <a:r>
              <a:rPr lang="fr-FR" sz="2000" dirty="0" smtClean="0"/>
              <a:t>: </a:t>
            </a:r>
            <a:r>
              <a:rPr lang="fr-FR" sz="2000" dirty="0" err="1" smtClean="0"/>
              <a:t>hybrid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rank-1 alpha-stable and </a:t>
            </a:r>
            <a:r>
              <a:rPr lang="fr-FR" sz="2000" dirty="0" err="1"/>
              <a:t>G</a:t>
            </a:r>
            <a:r>
              <a:rPr lang="fr-FR" sz="2000" dirty="0" err="1" smtClean="0"/>
              <a:t>aussian</a:t>
            </a:r>
            <a:r>
              <a:rPr lang="fr-FR" sz="2000" dirty="0" smtClean="0"/>
              <a:t> noise…</a:t>
            </a:r>
            <a:endParaRPr lang="fr-FR" sz="1600" dirty="0" smtClean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2" y="4911998"/>
            <a:ext cx="5693778" cy="106022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166518" y="6536939"/>
            <a:ext cx="184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8/24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69" y="1573837"/>
            <a:ext cx="3220323" cy="23544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23734" y="838895"/>
            <a:ext cx="5186452" cy="3745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CL-OMPR more flexible </a:t>
            </a:r>
            <a:r>
              <a:rPr lang="fr-FR" sz="1600" dirty="0" err="1" smtClean="0"/>
              <a:t>than</a:t>
            </a:r>
            <a:r>
              <a:rPr lang="fr-FR" sz="1600" dirty="0" smtClean="0"/>
              <a:t> </a:t>
            </a:r>
            <a:r>
              <a:rPr lang="fr-FR" sz="1600" dirty="0" err="1" smtClean="0"/>
              <a:t>likelihood-based</a:t>
            </a:r>
            <a:r>
              <a:rPr lang="fr-FR" sz="1600" dirty="0" smtClean="0"/>
              <a:t> </a:t>
            </a:r>
            <a:r>
              <a:rPr lang="fr-FR" sz="1600" dirty="0" err="1" smtClean="0"/>
              <a:t>approaches</a:t>
            </a:r>
            <a:r>
              <a:rPr lang="fr-FR" sz="1600" dirty="0" smtClean="0"/>
              <a:t>…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182880" y="856904"/>
            <a:ext cx="3586688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b="1" i="1" dirty="0" smtClean="0"/>
              <a:t>Joint </a:t>
            </a:r>
            <a:r>
              <a:rPr lang="fr-FR" sz="1600" b="1" i="1" dirty="0" err="1" smtClean="0"/>
              <a:t>work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with</a:t>
            </a:r>
            <a:r>
              <a:rPr lang="fr-FR" sz="1600" b="1" i="1" dirty="0" smtClean="0"/>
              <a:t> A. </a:t>
            </a:r>
            <a:r>
              <a:rPr lang="fr-FR" sz="1600" b="1" i="1" dirty="0" err="1" smtClean="0"/>
              <a:t>Deleforge</a:t>
            </a:r>
            <a:r>
              <a:rPr lang="fr-FR" sz="1600" b="1" i="1" dirty="0" smtClean="0"/>
              <a:t>, A. </a:t>
            </a:r>
            <a:r>
              <a:rPr lang="fr-FR" sz="1600" b="1" i="1" dirty="0" err="1" smtClean="0"/>
              <a:t>Liutkus</a:t>
            </a:r>
            <a:r>
              <a:rPr lang="fr-FR" sz="1600" b="1" i="1" dirty="0" smtClean="0"/>
              <a:t>.</a:t>
            </a:r>
            <a:endParaRPr lang="fr-FR" sz="1600" b="1" i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16/04/2018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0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9,99252"/>
  <p:tag name="LATEXADDIN" val="\documentclass{article}&#10;\usepackage{amsmath}&#10;\pagestyle{empty}&#10;\begin{document}&#10;&#10;$d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8,24149"/>
  <p:tag name="LATEXADDIN" val="\documentclass{article}&#10;\usepackage{amsmath}&#10;\pagestyle{empty}&#10;\begin{document}&#10;&#10;$n$&#10;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6,99291"/>
  <p:tag name="LATEXADDIN" val="\documentclass{article}&#10;\usepackage{amsmath}&#10;\pagestyle{empty}&#10;\begin{document}&#10;&#10;$k$&#10;&#10;&#10;\end{document}"/>
  <p:tag name="IGUANATEXSIZE" val="18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9843"/>
  <p:tag name="ORIGINALWIDTH" val="1058,868"/>
  <p:tag name="LATEXADDIN" val="\documentclass{article}&#10;\usepackage{amsmath}&#10;\pagestyle{empty}&#10;\begin{document}&#10;&#10;$\mathcal{A}\pi_\text{mix.} =\sum w_i \mathcal{A}\pi_{\theta_i}$&#10;&#10;&#10;\end{document}"/>
  <p:tag name="IGUANATEXSIZE" val="20"/>
  <p:tag name="IGUANATEXCURSOR" val="14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,7312"/>
  <p:tag name="ORIGINALWIDTH" val="1368,579"/>
  <p:tag name="LATEXADDIN" val="\documentclass{article}&#10;\usepackage{amsmath}&#10;\pagestyle{empty}&#10;\begin{document}&#10;&#10;$\frac{1}{\lambda}\mathcal{B}^\star(\mathcal{B} \mu_0 - \hat{\mathbf{z}}) \in \partial \|\mu_0\|_\text{TV}$&#10;&#10;&#10;\end{document}"/>
  <p:tag name="IGUANATEXSIZE" val="20"/>
  <p:tag name="IGUANATEXCURSOR" val="12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116,9854"/>
  <p:tag name="LATEXADDIN" val="\documentclass{article}&#10;\usepackage{amsmath}&#10;\pagestyle{empty}&#10;\begin{document}&#10;&#10;$\mu_0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13,348"/>
  <p:tag name="LATEXADDIN" val="\documentclass{article}&#10;\usepackage{amsmath}&#10;\pagestyle{empty}&#10;\begin{document}&#10;&#10;$\eta \in \text{Im}(\mathcal{B}^\star)\cap \partial\|\mu_0\|_\text{TV}$&#10;&#10;&#10;\end{document}"/>
  <p:tag name="IGUANATEXSIZE" val="20"/>
  <p:tag name="IGUANATEXCURSOR" val="11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833,1458"/>
  <p:tag name="LATEXADDIN" val="\documentclass{article}&#10;\usepackage{amsmath}&#10;\usepackage{amssymb}&#10;\pagestyle{empty}&#10;\begin{document}&#10;&#10;$\eta(\theta) = \left\langle \mathbf{h},\mathcal{A}\pi_\theta\right\rangle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78,4402"/>
  <p:tag name="LATEXADDIN" val="\documentclass{article}&#10;\usepackage{amsmath}&#10;\pagestyle{empty}&#10;\begin{document}&#10;&#10;$\eta(\theta_i) = 1$&#10;&#10;&#10;\end{document}"/>
  <p:tag name="IGUANATEXSIZE" val="20"/>
  <p:tag name="IGUANATEXCURSOR" val="1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98,6877"/>
  <p:tag name="LATEXADDIN" val="\documentclass{article}&#10;\usepackage{amsmath}&#10;\pagestyle{empty}&#10;\begin{document}&#10;&#10;$|\eta(\theta)|&lt; 1$&#10;&#10;&#10;\end{document}"/>
  <p:tag name="IGUANATEXSIZE" val="20"/>
  <p:tag name="IGUANATEXCURSOR" val="10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641,1699"/>
  <p:tag name="LATEXADDIN" val="\documentclass{article}&#10;\usepackage{amsmath}&#10;\usepackage{amssymb}&#10;\pagestyle{empty}&#10;\begin{document}&#10;&#10;$\nabla^2 \eta(\theta_i) \prec 0$&#10;&#10;&#10;\end{document}"/>
  <p:tag name="IGUANATEXSIZE" val="18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4126"/>
  <p:tag name="ORIGINALWIDTH" val="116,9854"/>
  <p:tag name="LATEXADDIN" val="\documentclass{article}&#10;\usepackage{amsmath}&#10;\pagestyle{empty}&#10;\begin{document}&#10;&#10;$\Leftrightarrow$&#10;&#10;&#10;\end{document}"/>
  <p:tag name="IGUANATEXSIZE" val="20"/>
  <p:tag name="IGUANATEXCURSOR" val="9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9,99252"/>
  <p:tag name="LATEXADDIN" val="\documentclass{article}&#10;\usepackage{amsmath}&#10;\pagestyle{empty}&#10;\begin{document}&#10;&#10;$d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,7334"/>
  <p:tag name="ORIGINALWIDTH" val="764,1545"/>
  <p:tag name="LATEXADDIN" val="\documentclass{article}&#10;\usepackage{amsmath}&#10;\pagestyle{empty}&#10;\begin{document}&#10;&#10;$\mu_0 = \sum_i w_i \pi_{\theta_i}$&#10;&#10;&#10;\end{document}"/>
  <p:tag name="IGUANATEXSIZE" val="20"/>
  <p:tag name="IGUANATEXCURSOR" val="11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515,561"/>
  <p:tag name="LATEXADDIN" val="\documentclass{article}&#10;\usepackage{amsmath}&#10;\pagestyle{empty}&#10;\begin{document}&#10;&#10;$\bar{\eta} \in \text{Span}\left\lbrace \kappa(\theta_i,\cdot), \partial_1 \kappa(\theta_i,\cdot)\right\rbrace$&#10;&#10;&#10;\end{document}"/>
  <p:tag name="IGUANATEXSIZE" val="20"/>
  <p:tag name="IGUANATEXCURSOR" val="1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80,4274"/>
  <p:tag name="LATEXADDIN" val="\documentclass{article}&#10;\usepackage{amsmath}&#10;\usepackage{amssymb}&#10;\pagestyle{empty}&#10;\begin{document}&#10;&#10;$\subset \text{Im}(\mathbb{E}\mathcal{B}^\star)$&#10;&#10;&#10;\end{document}"/>
  <p:tag name="IGUANATEXSIZE" val="20"/>
  <p:tag name="IGUANATEXCURSOR" val="14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99291"/>
  <p:tag name="ORIGINALWIDTH" val="389,9513"/>
  <p:tag name="LATEXADDIN" val="\documentclass{article}&#10;\usepackage{amsmath}&#10;\pagestyle{empty}&#10;\begin{document}&#10;&#10;$m = \infty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84,73937"/>
  <p:tag name="LATEXADDIN" val="\documentclass{article}&#10;\usepackage{amsmath}&#10;\pagestyle{empty}&#10;\begin{document}&#10;&#10;$\theta_i$&#10;&#10;&#10;\end{document}"/>
  <p:tag name="IGUANATEXSIZE" val="20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481,815"/>
  <p:tag name="LATEXADDIN" val="\documentclass{article}&#10;\usepackage{amsmath}&#10;\usepackage{color}&#10;\pagestyle{empty}&#10;\begin{document}&#10;&#10;$m\geq \mathcal{O}({\color{red}k} d^4 \cdot\texttt{polylog}(k,d))$&#10;&#10;&#10;\end{document}"/>
  <p:tag name="IGUANATEXSIZE" val="20"/>
  <p:tag name="IGUANATEXCURSOR" val="16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68,24149"/>
  <p:tag name="LATEXADDIN" val="\documentclass{article}&#10;\usepackage{amsmath}&#10;\pagestyle{empty}&#10;\begin{document}&#10;&#10;$\tilde{\mu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68,24149"/>
  <p:tag name="LATEXADDIN" val="\documentclass{article}&#10;\usepackage{amsmath}&#10;\pagestyle{empty}&#10;\begin{document}&#10;&#10;$\tilde{\mu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84,73937"/>
  <p:tag name="LATEXADDIN" val="\documentclass{article}&#10;\usepackage{amsmath}&#10;\pagestyle{empty}&#10;\begin{document}&#10;&#10;$\theta_i$&#10;&#10;&#10;\end{document}"/>
  <p:tag name="IGUANATEXSIZE" val="20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537,308"/>
  <p:tag name="LATEXADDIN" val="\documentclass{article}&#10;\usepackage{amsmath}&#10;\usepackage{color}&#10;\pagestyle{empty}&#10;\begin{document}&#10;&#10;$m\geq \mathcal{O}({\color{red}k^2} d^3 \cdot\texttt{polylog}(k,d))$&#10;&#10;&#10;\end{document}"/>
  <p:tag name="IGUANATEXSIZE" val="20"/>
  <p:tag name="IGUANATEXCURSOR" val="13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23811"/>
  <p:tag name="ORIGINALWIDTH" val="98,23772"/>
  <p:tag name="LATEXADDIN" val="\documentclass{article}&#10;\usepackage{amsmath}&#10;\pagestyle{empty}&#10;\begin{document}&#10;&#10;$n'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68,24149"/>
  <p:tag name="LATEXADDIN" val="\documentclass{article}&#10;\usepackage{amsmath}&#10;\pagestyle{empty}&#10;\begin{document}&#10;&#10;$\tilde{\mu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,976"/>
  <p:tag name="ORIGINALWIDTH" val="593,1758"/>
  <p:tag name="LATEXADDIN" val="\documentclass{article}&#10;\usepackage{amsmath}&#10;\pagestyle{empty}&#10;\begin{document}&#10;&#10;$\tilde{\theta}_i \xrightarrow[n\to\infty]{} \theta_i$&#10;&#10;&#10;\end{document}"/>
  <p:tag name="IGUANATEXSIZE" val="20"/>
  <p:tag name="IGUANATEXCURSOR" val="12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53,99323"/>
  <p:tag name="LATEXADDIN" val="\documentclass{article}&#10;\usepackage{amsmath}&#10;\pagestyle{empty}&#10;\begin{document}&#10;&#10;$\hat{\mathbf{z}}$&#10;&#10;&#10;\end{document}"/>
  <p:tag name="IGUANATEXSIZE" val="20"/>
  <p:tag name="IGUANATEXCURSOR" val="9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76,49047"/>
  <p:tag name="LATEXADDIN" val="\documentclass{article}&#10;\usepackage{amsmath}&#10;\pagestyle{empty}&#10;\begin{document}&#10;&#10;$\Phi$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03,4871"/>
  <p:tag name="LATEXADDIN" val="\documentclass{article}&#10;\usepackage{amsmath}&#10;\pagestyle{empty}&#10;\begin{document}&#10;&#10;$X$&#10;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$\Phi(X)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42,9696"/>
  <p:tag name="LATEXADDIN" val="\documentclass{article}&#10;\usepackage{amsmath}&#10;\pagestyle{empty}&#10;\begin{document}&#10;&#10;$\mathcal{O}(1)$&#10;&#10;&#10;\end{document}"/>
  <p:tag name="IGUANATEXSIZE" val="24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09,4863"/>
  <p:tag name="LATEXADDIN" val="\documentclass{article}&#10;\usepackage{amsmath}&#10;\pagestyle{empty}&#10;\begin{document}&#10;$x_1$&#10;&#10;&#10;&#10;\end{document}"/>
  <p:tag name="IGUANATEXSIZE" val="20"/>
  <p:tag name="IGUANATEXCURSOR" val="8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152,9809"/>
  <p:tag name="LATEXADDIN" val="\documentclass{article}&#10;\usepackage{amsmath}&#10;\pagestyle{empty}&#10;\begin{document}&#10;&#10;$x_{n'}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53,99323"/>
  <p:tag name="LATEXADDIN" val="\documentclass{article}&#10;\usepackage{amsmath}&#10;\pagestyle{empty}&#10;\begin{document}&#10;&#10;$\mathbf{z}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102,7372"/>
  <p:tag name="LATEXADDIN" val="\documentclass{article}&#10;\usepackage{amsmath}&#10;\pagestyle{empty}&#10;\begin{document}&#10;&#10;$m$&#10;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482,9396"/>
  <p:tag name="LATEXADDIN" val="\documentclass{article}&#10;\usepackage{amsmath}&#10;\pagestyle{empty}&#10;\begin{document}&#10;$\Phi(x)=x$&#10;&#10;&#10;&#10;\end{document}"/>
  <p:tag name="IGUANATEXSIZE" val="20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537,6827"/>
  <p:tag name="LATEXADDIN" val="\documentclass{article}&#10;\usepackage{amsmath}&#10;\pagestyle{empty}&#10;\begin{document}&#10;&#10;$\Phi(x) = x^k$&#10;&#10;&#10;\end{document}"/>
  <p:tag name="IGUANATEXSIZE" val="20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9843"/>
  <p:tag name="ORIGINALWIDTH" val="945,6318"/>
  <p:tag name="LATEXADDIN" val="\documentclass{article}&#10;\usepackage{amsmath}&#10;\pagestyle{empty}&#10;\begin{document}&#10;&#10;$\Phi(x)=[1_{x \in B_i}]_{i=1}^m$&#10;&#10;&#10;\end{document}"/>
  <p:tag name="IGUANATEXSIZE" val="17"/>
  <p:tag name="IGUANATEXCURSOR" val="11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8,24149"/>
  <p:tag name="LATEXADDIN" val="\documentclass{article}&#10;\usepackage{amsmath}&#10;\pagestyle{empty}&#10;\begin{document}&#10;&#10;$n$&#10;&#10;&#10;\end{document}"/>
  <p:tag name="IGUANATEXSIZE" val="20"/>
  <p:tag name="IGUANATEXCURSOR" val="8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152,9809"/>
  <p:tag name="LATEXADDIN" val="\documentclass{article}&#10;\usepackage{amsmath}&#10;\pagestyle{empty}&#10;\begin{document}&#10;&#10;$k^{\text{th}}$&#10;&#10;&#10;\end{document}"/>
  <p:tag name="IGUANATEXSIZE" val="17"/>
  <p:tag name="IGUANATEXCURSOR" val="9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881,1398"/>
  <p:tag name="LATEXADDIN" val="\documentclass{article}&#10;\usepackage{amsmath}&#10;\pagestyle{empty}&#10;\begin{document}&#10;&#10;$x_1,...,x_n \overset{i.i.d.}{\sim} \pi^\star$&#10;&#10;&#10;\end{document}"/>
  <p:tag name="IGUANATEXSIZE" val="20"/>
  <p:tag name="IGUANATEXCURSOR" val="12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941,8823"/>
  <p:tag name="LATEXADDIN" val="\documentclass{article}&#10;\usepackage{amsmath}&#10;\usepackage{amssymb}&#10;\pagestyle{empty}&#10;\begin{document}&#10;&#10;$\mathcal{A}\pi = \mathbb{E}_{X\sim\pi} \Phi(X)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671,916"/>
  <p:tag name="LATEXADDIN" val="\documentclass{article}&#10;\usepackage{amsmath}&#10;\pagestyle{empty}&#10;\begin{document}&#10;&#10;$\hat{\mathbf{z}} = \mathcal{A}\pi^\star + \hat{\mathbf{e}}$&#10;&#10;&#10;\end{document}"/>
  <p:tag name="IGUANATEXSIZE" val="20"/>
  <p:tag name="IGUANATEXCURSOR" val="14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1252,344"/>
  <p:tag name="LATEXADDIN" val="\documentclass{article}&#10;\usepackage{amsmath}&#10;\usepackage{amssymb}&#10;\pagestyle{empty}&#10;\begin{document}&#10;&#10;$\hat{\mathbf{e}} = \hat{\mathbb{E}}\Phi(X) - \mathbb{E}_{\pi^\star}\Phi(X)$&#10;&#10;&#10;\end{document}"/>
  <p:tag name="IGUANATEXSIZE" val="20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9798"/>
  <p:tag name="ORIGINALWIDTH" val="1367,079"/>
  <p:tag name="LATEXADDIN" val="\documentclass{article}&#10;\usepackage{amsmath}&#10;\usepackage{amssymb}&#10;\usepackage{color}&#10;\pagestyle{empty}&#10;\begin{document}&#10;&#10;$\hat{\mathbf{z}} = \hat{\mathbb{E}}\Phi(X) = \frac{1}{n} \sum_i \Phi(x_i)$&#10;&#10;&#10;\end{document}"/>
  <p:tag name="IGUANATEXSIZE" val="20"/>
  <p:tag name="IGUANATEXCURSOR" val="13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671,916"/>
  <p:tag name="LATEXADDIN" val="\documentclass{article}&#10;\usepackage{amsmath}&#10;\usepackage{amssymb}&#10;\pagestyle{empty}&#10;\begin{document}&#10;&#10;${\mathbf{z}} = \mathcal{A}\pi^\star + \mathbf{e}$&#10;&#10;&#10;\end{document}"/>
  <p:tag name="IGUANATEXSIZE" val="20"/>
  <p:tag name="IGUANATEXCURSOR" val="10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20,7349"/>
  <p:tag name="LATEXADDIN" val="\documentclass{article}&#10;\usepackage{amsmath}&#10;\pagestyle{empty}&#10;\begin{document}&#10;&#10;$\pi^\star$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71,2411"/>
  <p:tag name="LATEXADDIN" val="\documentclass{article}&#10;\usepackage{amsmath}&#10;\pagestyle{empty}&#10;\begin{document}&#10;&#10;$\mathbf{x}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666,6667"/>
  <p:tag name="LATEXADDIN" val="\documentclass{article}&#10;\usepackage{amsmath}&#10;\pagestyle{empty}&#10;\begin{document}&#10;&#10;$\mathbf{y} = \mathbf{Mx} + \mathbf{e}$&#10;&#10;&#10;\end{document}"/>
  <p:tag name="IGUANATEXSIZE" val="20"/>
  <p:tag name="IGUANATEXCURSOR" val="11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09,4863"/>
  <p:tag name="LATEXADDIN" val="\documentclass{article}&#10;\usepackage{amsmath}&#10;\pagestyle{empty}&#10;\begin{document}&#10;$x_1$&#10;&#10;&#10;&#10;\end{document}"/>
  <p:tag name="IGUANATEXSIZE" val="20"/>
  <p:tag name="IGUANATEXCURSOR" val="8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122,9846"/>
  <p:tag name="LATEXADDIN" val="\documentclass{article}&#10;\usepackage{amsmath}&#10;\pagestyle{empty}&#10;\begin{document}&#10;&#10;$\mathbf{x}_k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,74094"/>
  <p:tag name="ORIGINALWIDTH" val="250,4687"/>
  <p:tag name="LATEXADDIN" val="\documentclass{article}&#10;\usepackage{amsmath}&#10;\pagestyle{empty}&#10;\begin{document}&#10;&#10;$\pi_{\text{mix.}}$&#10;&#10;&#10;\end{document}"/>
  <p:tag name="IGUANATEXSIZE" val="20"/>
  <p:tag name="IGUANATEXCURSOR" val="9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4807"/>
  <p:tag name="ORIGINALWIDTH" val="881,1398"/>
  <p:tag name="LATEXADDIN" val="\documentclass{article}&#10;\usepackage{amsmath}&#10;\pagestyle{empty}&#10;\begin{document}&#10;&#10;$x_1,...,x_n \overset{i.i.d.}{\sim} \pi^\star$&#10;&#10;&#10;\end{document}"/>
  <p:tag name="IGUANATEXSIZE" val="20"/>
  <p:tag name="IGUANATEXCURSOR" val="12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671,916"/>
  <p:tag name="LATEXADDIN" val="\documentclass{article}&#10;\usepackage{amsmath}&#10;\pagestyle{empty}&#10;\begin{document}&#10;&#10;$\hat{\mathbf{z}} = \mathcal{A}\pi^\star + \hat{\mathbf{e}}$&#10;&#10;&#10;\end{document}"/>
  <p:tag name="IGUANATEXSIZE" val="20"/>
  <p:tag name="IGUANATEXCURSOR" val="14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53,99323"/>
  <p:tag name="LATEXADDIN" val="\documentclass{article}&#10;\usepackage{amsmath}&#10;\pagestyle{empty}&#10;\begin{document}&#10;&#10;$\hat{\mathbf{z}}$&#10;&#10;&#10;\end{document}"/>
  <p:tag name="IGUANATEXSIZE" val="20"/>
  <p:tag name="IGUANATEXCURSOR" val="9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98803"/>
  <p:tag name="ORIGINALWIDTH" val="96,73788"/>
  <p:tag name="LATEXADDIN" val="\documentclass{article}&#10;\usepackage{amsmath}&#10;\pagestyle{empty}&#10;\begin{document}&#10;&#10;$\mathcal{A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98764"/>
  <p:tag name="ORIGINALWIDTH" val="151,4811"/>
  <p:tag name="LATEXADDIN" val="\documentclass{article}&#10;\usepackage{amsmath}&#10;\pagestyle{empty}&#10;\begin{document}&#10;&#10;$+\hat{\mathbf{e}}$&#10;&#10;&#10;\end{document}"/>
  <p:tag name="IGUANATEXSIZE" val="20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596,1754"/>
  <p:tag name="LATEXADDIN" val="\documentclass{article}&#10;\usepackage{amsmath}&#10;\usepackage{amssymb}&#10;\pagestyle{empty}&#10;\begin{document}&#10;&#10;$\hat{\mathbf{z}} = \hat{\mathbb{E}}\Phi(X)$&#10;&#10;&#10;\end{document}"/>
  <p:tag name="IGUANATEXSIZE" val="20"/>
  <p:tag name="IGUANATEXCURSOR" val="14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20,7349"/>
  <p:tag name="LATEXADDIN" val="\documentclass{article}&#10;\usepackage{amsmath}&#10;\pagestyle{empty}&#10;\begin{document}&#10;&#10;$\pi^\star$&#10;&#10;&#10;\end{document}"/>
  <p:tag name="IGUANATEXSIZE" val="20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4126"/>
  <p:tag name="ORIGINALWIDTH" val="187,4765"/>
  <p:tag name="LATEXADDIN" val="\documentclass{article}&#10;\usepackage{amsmath}&#10;\usepackage{color}&#10;\pagestyle{empty}&#10;\begin{document}&#10;&#10;&#10;\textcolor{red}{$\Longleftarrow$}&#10;&#10;\end{document}"/>
  <p:tag name="IGUANATEXSIZE" val="20"/>
  <p:tag name="IGUANATEXCURSOR" val="12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24071"/>
  <p:tag name="ORIGINALWIDTH" val="125,9843"/>
  <p:tag name="LATEXADDIN" val="\documentclass{article}&#10;\usepackage{amsmath}&#10;\pagestyle{empty}&#10;\begin{document}&#10;&#10;$x_n$&#10;&#10;&#10;\end{document}"/>
  <p:tag name="IGUANATEXSIZE" val="20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,74126"/>
  <p:tag name="ORIGINALWIDTH" val="187,4765"/>
  <p:tag name="LATEXADDIN" val="\documentclass{article}&#10;\usepackage{amsmath}&#10;\pagestyle{empty}&#10;\begin{document}&#10;&#10;$\Longrightarrow$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19,085"/>
  <p:tag name="LATEXADDIN" val="\documentclass{article}&#10;\usepackage{amsmath}&#10;\usepackage{amssymb}&#10;\usepackage{color}&#10;\pagestyle{empty}&#10;\begin{document}&#10;&#10;$\|\sigma-\sigma'\| \lesssim \|\mathcal{A}\sigma-\mathcal{A}\sigma'\|_2$&#10;&#10;&#10;\end{document}"/>
  <p:tag name="IGUANATEXSIZE" val="20"/>
  <p:tag name="IGUANATEXCURSOR" val="1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612,298"/>
  <p:tag name="LATEXADDIN" val="\documentclass{article}&#10;\usepackage{amsmath}&#10;\usepackage{amssymb}&#10;\pagestyle{empty}&#10;\begin{document}&#10;&#10;$\Delta(\hat{\mathbf{z}}) \in \arg\min_{\sigma \in \mathfrak{S}}\|\hat{\mathbf{z}} - \mathcal{A}\sigma\|_2$&#10;&#10;&#10;\end{document}"/>
  <p:tag name="IGUANATEXSIZE" val="20"/>
  <p:tag name="IGUANATEXCURSOR" val="1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98803"/>
  <p:tag name="ORIGINALWIDTH" val="96,73788"/>
  <p:tag name="LATEXADDIN" val="\documentclass{article}&#10;\usepackage{amsmath}&#10;\pagestyle{empty}&#10;\begin{document}&#10;&#10;$\mathcal{A}$&#10;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89,23882"/>
  <p:tag name="LATEXADDIN" val="\documentclass{article}&#10;\usepackage{amsmath}&#10;\pagestyle{empty}&#10;\begin{document}&#10;&#10;$\mathcal{P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87,73905"/>
  <p:tag name="LATEXADDIN" val="\documentclass{article}&#10;\usepackage{amsmath}&#10;\usepackage{amssymb}&#10;\pagestyle{empty}&#10;\begin{document}&#10;&#10;$\mathfrak{S}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98803"/>
  <p:tag name="ORIGINALWIDTH" val="96,73788"/>
  <p:tag name="LATEXADDIN" val="\documentclass{article}&#10;\usepackage{amsmath}&#10;\pagestyle{empty}&#10;\begin{document}&#10;&#10;$\mathcal{A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92,98835"/>
  <p:tag name="LATEXADDIN" val="\documentclass{article}&#10;\usepackage{amsmath}&#10;\pagestyle{empty}&#10;\begin{document}&#10;&#10;$\Delta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70,2287"/>
  <p:tag name="LATEXADDIN" val="\documentclass{article}&#10;\usepackage{amsmath}&#10;\usepackage{amssymb}&#10;\pagestyle{empty}&#10;\begin{document}&#10;&#10;$\mathbb{C}^m$&#10;&#10;&#10;\end{document}"/>
  <p:tag name="IGUANATEXSIZE" val="20"/>
  <p:tag name="IGUANATEXCURSOR" val="11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53,99323"/>
  <p:tag name="LATEXADDIN" val="\documentclass{article}&#10;\usepackage{amsmath}&#10;\pagestyle{empty}&#10;\begin{document}&#10;&#10;$\hat{\mathbf{z}}$&#10;&#10;&#10;\end{document}"/>
  <p:tag name="IGUANATEXSIZE" val="20"/>
  <p:tag name="IGUANATEXCURSOR" val="9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12,4859"/>
  <p:tag name="LATEXADDIN" val="\documentclass{article}&#10;\usepackage{amsmath}&#10;\pagestyle{empty}&#10;\begin{document}&#10;$x_2$&#10;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98764"/>
  <p:tag name="ORIGINALWIDTH" val="151,4811"/>
  <p:tag name="LATEXADDIN" val="\documentclass{article}&#10;\usepackage{amsmath}&#10;\pagestyle{empty}&#10;\begin{document}&#10;&#10;$+\hat{\mathbf{e}}$&#10;&#10;&#10;\end{document}"/>
  <p:tag name="IGUANATEXSIZE" val="20"/>
  <p:tag name="IGUANATEXCURSOR" val="9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92,98835"/>
  <p:tag name="LATEXADDIN" val="\documentclass{article}&#10;\usepackage{amsmath}&#10;\pagestyle{empty}&#10;\begin{document}&#10;&#10;$\Delta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89,23882"/>
  <p:tag name="LATEXADDIN" val="\documentclass{article}&#10;\usepackage{amsmath}&#10;\pagestyle{empty}&#10;\begin{document}&#10;&#10;$\mathcal{P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87,73905"/>
  <p:tag name="LATEXADDIN" val="\documentclass{article}&#10;\usepackage{amsmath}&#10;\usepackage{amssymb}&#10;\pagestyle{empty}&#10;\begin{document}&#10;&#10;$\mathfrak{S}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98803"/>
  <p:tag name="ORIGINALWIDTH" val="96,73788"/>
  <p:tag name="LATEXADDIN" val="\documentclass{article}&#10;\usepackage{amsmath}&#10;\pagestyle{empty}&#10;\begin{document}&#10;&#10;$\mathcal{A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70,2287"/>
  <p:tag name="LATEXADDIN" val="\documentclass{article}&#10;\usepackage{amsmath}&#10;\usepackage{amssymb}&#10;\pagestyle{empty}&#10;\begin{document}&#10;&#10;$\mathbb{C}^m$&#10;&#10;&#10;\end{document}"/>
  <p:tag name="IGUANATEXSIZE" val="20"/>
  <p:tag name="IGUANATEXCURSOR" val="11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87,73905"/>
  <p:tag name="LATEXADDIN" val="\documentclass{article}&#10;\usepackage{amsmath}&#10;\usepackage{amssymb}&#10;\pagestyle{empty}&#10;\begin{document}&#10;&#10;$\mathfrak{S}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87,73905"/>
  <p:tag name="LATEXADDIN" val="\documentclass{article}&#10;\usepackage{amsmath}&#10;\usepackage{amssymb}&#10;\pagestyle{empty}&#10;\begin{document}&#10;&#10;$\mathfrak{S}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66,74165"/>
  <p:tag name="LATEXADDIN" val="\documentclass{article}&#10;\usepackage{amsmath}&#10;\pagestyle{empty}&#10;\begin{document}&#10;&#10;$\sigma$&#10;&#10;&#10;\end{document}"/>
  <p:tag name="IGUANATEXSIZE" val="20"/>
  <p:tag name="IGUANATEXCURSOR" val="8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23811"/>
  <p:tag name="ORIGINALWIDTH" val="97,48779"/>
  <p:tag name="LATEXADDIN" val="\documentclass{article}&#10;\usepackage{amsmath}&#10;\pagestyle{empty}&#10;\begin{document}&#10;&#10;$\sigma'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09,4863"/>
  <p:tag name="LATEXADDIN" val="\documentclass{article}&#10;\usepackage{amsmath}&#10;\pagestyle{empty}&#10;\begin{document}&#10;$x_1'$&#10;&#10;&#10;&#10;\end{document}"/>
  <p:tag name="IGUANATEXSIZE" val="20"/>
  <p:tag name="IGUANATEXCURSOR" val="8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68,24149"/>
  <p:tag name="LATEXADDIN" val="\documentclass{article}&#10;\usepackage{amsmath}&#10;\pagestyle{empty}&#10;\begin{document}&#10;&#10;$\tilde{\pi}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20,7349"/>
  <p:tag name="LATEXADDIN" val="\documentclass{article}&#10;\usepackage{amsmath}&#10;\pagestyle{empty}&#10;\begin{document}&#10;&#10;$\pi^\star$&#10;&#10;&#10;\end{document}"/>
  <p:tag name="IGUANATEXSIZE" val="20"/>
  <p:tag name="IGUANATEXCURSOR" val="9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39,407"/>
  <p:tag name="LATEXADDIN" val="\documentclass{article}&#10;\usepackage{amsmath}&#10;\usepackage{amssymb}&#10;\usepackage{color}&#10;\pagestyle{empty}&#10;\begin{document}&#10;&#10;w.h.p. on \textcolor{black}{$\mathcal{A}$}, $\forall \sigma,\sigma'\in\mathfrak{S}$, $\textcolor{blue}{\|}\sigma-\sigma'\textcolor{blue}{\|} \lesssim \|\mathcal{A}\sigma-\mathcal{A}\sigma'\|_2$.&#10;&#10;&#10;\end{document}"/>
  <p:tag name="IGUANATEXSIZE" val="20"/>
  <p:tag name="IGUANATEXCURSOR" val="14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775,4031"/>
  <p:tag name="LATEXADDIN" val="\documentclass{article}&#10;\usepackage{amsmath}&#10;\usepackage{amssymb}&#10;\pagestyle{empty}&#10;\begin{document}&#10;&#10;$\mathcal{A}\pi = \mathbb{E}_{\pi}\Phi(X)$&#10;&#10;&#10;\end{document}"/>
  <p:tag name="IGUANATEXSIZE" val="20"/>
  <p:tag name="IGUANATEXCURSOR" val="13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1382,827"/>
  <p:tag name="LATEXADDIN" val="\documentclass{article}&#10;\usepackage{amsmath}&#10;\usepackage{amssymb}&#10;\usepackage{color}&#10;\pagestyle{empty}&#10;\begin{document}&#10;&#10;$\textcolor{blue}{\|}\pi-\pi'\textcolor{blue}{\|_{\kappa}^{\textcolor{black}{2}}} \approx \|\textcolor{black}{\mathcal{A}}\pi-\mathcal{A}\pi'\|_{2}^2$&#10;&#10;&#10;\end{document}"/>
  <p:tag name="IGUANATEXSIZE" val="20"/>
  <p:tag name="IGUANATEXCURSOR" val="26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76,49047"/>
  <p:tag name="LATEXADDIN" val="\documentclass{article}&#10;\usepackage{amsmath}&#10;\pagestyle{empty}&#10;\begin{document}&#10;&#10;$\Phi$&#10;&#10;&#10;\end{document}"/>
  <p:tag name="IGUANATEXSIZE" val="20"/>
  <p:tag name="IGUANATEXCURSOR" val="8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1,49228"/>
  <p:tag name="LATEXADDIN" val="\documentclass{article}&#10;\usepackage{amsmath}&#10;\pagestyle{empty}&#10;\begin{document}&#10;&#10;$\kappa$&#10;&#10;&#10;\end{document}"/>
  <p:tag name="IGUANATEXSIZE" val="20"/>
  <p:tag name="IGUANATEXCURSOR" val="8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381,7023"/>
  <p:tag name="LATEXADDIN" val="\documentclass{article}&#10;\usepackage{amsmath}&#10;\pagestyle{empty}&#10;\begin{document}&#10;&#10;$\kappa(x,x')$&#10;&#10;&#10;\end{document}"/>
  <p:tag name="IGUANATEXSIZE" val="20"/>
  <p:tag name="IGUANATEXCURSOR" val="9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60,7049"/>
  <p:tag name="LATEXADDIN" val="\documentclass{article}&#10;\usepackage{amsmath}&#10;\pagestyle{empty}&#10;\begin{document}&#10;&#10;$\langle~.~,~.~\rangle$&#10;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117,36"/>
  <p:tag name="LATEXADDIN" val="\documentclass{article}&#10;\usepackage{amsmath}&#10;\usepackage{amssymb}&#10;\pagestyle{empty}&#10;\begin{document}&#10;&#10;$\kappa(\pi,\pi') = \mathbb{E}\kappa(X,X')$&#10;&#10;&#10;\end{document}"/>
  <p:tag name="IGUANATEXSIZE" val="20"/>
  <p:tag name="IGUANATEXCURSOR" val="120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25,9843"/>
  <p:tag name="LATEXADDIN" val="\documentclass{article}&#10;\usepackage{amsmath}&#10;\pagestyle{empty}&#10;\begin{document}&#10;&#10;$x_n'$&#10;&#10;&#10;\end{document}"/>
  <p:tag name="IGUANATEXSIZE" val="20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60,7049"/>
  <p:tag name="LATEXADDIN" val="\documentclass{article}&#10;\usepackage{amsmath}&#10;\pagestyle{empty}&#10;\begin{document}&#10;&#10;$\langle~.~,~.~\rangle$&#10;&#10;&#10;\end{document}"/>
  <p:tag name="IGUANATEXSIZE" val="20"/>
  <p:tag name="IGUANATEXCURSOR" val="10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,48969"/>
  <p:tag name="ORIGINALWIDTH" val="60,74244"/>
  <p:tag name="LATEXADDIN" val="\documentclass{article}&#10;\usepackage{amsmath}&#10;\pagestyle{empty}&#10;\begin{document}&#10;&#10;$\mathbf{0}$&#10;&#10;&#10;\end{document}"/>
  <p:tag name="IGUANATEXSIZE" val="20"/>
  <p:tag name="IGUANATEXCURSOR" val="9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490,064"/>
  <p:tag name="LATEXADDIN" val="\documentclass{article}&#10;\usepackage{amsmath}&#10;\usepackage{amssymb}&#10;\pagestyle{empty}&#10;\begin{document}&#10;&#10;$\mathcal{S}_\mathfrak{S}=\left\lbrace\frac{\sigma-\sigma'}{\|\sigma-\sigma'\|_\kappa};~\sigma,\sigma' \in \mathfrak{S}\right\rbrace$&#10;&#10;&#10;\end{document}"/>
  <p:tag name="IGUANATEXSIZE" val="20"/>
  <p:tag name="IGUANATEXCURSOR" val="22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81,327"/>
  <p:tag name="LATEXADDIN" val="\documentclass{article}&#10;\usepackage{amsmath}&#10;\usepackage{amssymb}&#10;\usepackage{color}&#10;\pagestyle{empty}&#10;\begin{document}&#10;&#10;$\|\sigma-\sigma'\|_\kappa \lesssim \|\mathcal{A}(\sigma-\sigma')\|_2 $&#10;&#10;&#10;\end{document}"/>
  <p:tag name="IGUANATEXSIZE" val="20"/>
  <p:tag name="IGUANATEXCURSOR" val="17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98803"/>
  <p:tag name="ORIGINALWIDTH" val="96,73788"/>
  <p:tag name="LATEXADDIN" val="\documentclass{article}&#10;\usepackage{amsmath}&#10;\pagestyle{empty}&#10;\begin{document}&#10;&#10;$\mathcal{A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354,7057"/>
  <p:tag name="LATEXADDIN" val="\documentclass{article}&#10;\usepackage{amsmath}&#10;\usepackage{amssymb}&#10;\pagestyle{empty}&#10;\begin{document}&#10;&#10;$s \in \mathcal{S}_\mathfrak{S}$&#10;&#10;&#10;\end{document}"/>
  <p:tag name="IGUANATEXSIZE" val="20"/>
  <p:tag name="IGUANATEXCURSOR" val="6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545,1818"/>
  <p:tag name="LATEXADDIN" val="\documentclass{article}&#10;\usepackage{amsmath}&#10;\usepackage{amssymb}&#10;\pagestyle{empty}&#10;\begin{document}&#10;&#10;$1\lesssim \|\mathcal{A}s\|_2$&#10;&#10;&#10;\end{document}"/>
  <p:tag name="IGUANATEXSIZE" val="20"/>
  <p:tag name="IGUANATEXCURSOR" val="11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,7267"/>
  <p:tag name="ORIGINALWIDTH" val="1171,354"/>
  <p:tag name="LATEXADDIN" val="\documentclass{article}&#10;\usepackage{amsmath}&#10;\usepackage{amssymb}&#10;\usepackage{color}&#10;\pagestyle{empty}&#10;\begin{document}&#10;&#10;$ \Leftrightarrow 1 \lesssim \|\mathcal{A}(\frac{\sigma-\sigma'}{\|\sigma-\sigma'\|_\kappa})\|_2$&#10;&#10;&#10;\end{document}"/>
  <p:tag name="IGUANATEXSIZE" val="20"/>
  <p:tag name="IGUANATEXCURSOR" val="2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,73827"/>
  <p:tag name="ORIGINALWIDTH" val="136,4829"/>
  <p:tag name="LATEXADDIN" val="\documentclass{article}&#10;\usepackage{amsmath}&#10;\pagestyle{empty}&#10;\begin{document}&#10;&#10;$\mathcal{M}$&#10;&#10;&#10;\end{document}"/>
  <p:tag name="IGUANATEXSIZE" val="20"/>
  <p:tag name="IGUANATEXCURSOR" val="9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48,4814"/>
  <p:tag name="LATEXADDIN" val="\documentclass{article}&#10;\usepackage{amsmath}&#10;\usepackage{amssymb}&#10;\pagestyle{empty}&#10;\begin{document}&#10;&#10;$\mathcal{S}_{\mathfrak{S}}$&#10;&#10;&#10;\end{document}"/>
  <p:tag name="IGUANATEXSIZE" val="20"/>
  <p:tag name="IGUANATEXCURSOR" val="12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12,4859"/>
  <p:tag name="LATEXADDIN" val="\documentclass{article}&#10;\usepackage{amsmath}&#10;\pagestyle{empty}&#10;\begin{document}&#10;$x_2'$&#10;&#10;&#10;&#10;\end{document}"/>
  <p:tag name="IGUANATEXSIZE" val="20"/>
  <p:tag name="IGUANATEXCURSOR" val="85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98874"/>
  <p:tag name="ORIGINALWIDTH" val="170,2287"/>
  <p:tag name="LATEXADDIN" val="\documentclass{article}&#10;\usepackage{amsmath}&#10;\usepackage{amssymb}&#10;\pagestyle{empty}&#10;\begin{document}&#10;&#10;$\mathbb{C}^m$&#10;&#10;&#10;\end{document}"/>
  <p:tag name="IGUANATEXSIZE" val="20"/>
  <p:tag name="IGUANATEXCURSOR" val="11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98803"/>
  <p:tag name="ORIGINALWIDTH" val="96,73788"/>
  <p:tag name="LATEXADDIN" val="\documentclass{article}&#10;\usepackage{amsmath}&#10;\pagestyle{empty}&#10;\begin{document}&#10;&#10;$\mathcal{A}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1252,344"/>
  <p:tag name="LATEXADDIN" val="\documentclass{article}&#10;\usepackage{amsmath}&#10;\usepackage{color}&#10;\pagestyle{empty}&#10;\begin{document}&#10;&#10;\textcolor{blue}{$\forall s$}, \textcolor{red}{w.h.p. on $\mathcal{A}$}, LRIP.&#10;&#10;&#10;\end{document}"/>
  <p:tag name="IGUANATEXSIZE" val="20"/>
  <p:tag name="IGUANATEXCURSOR" val="127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9857"/>
  <p:tag name="ORIGINALWIDTH" val="1250,844"/>
  <p:tag name="LATEXADDIN" val="\documentclass{article}&#10;\usepackage{amsmath}&#10;\usepackage{color}&#10;\pagestyle{empty}&#10;\begin{document}&#10;&#10;\textcolor{red}{w.h.p. on $\mathcal{A}$}, \textcolor{blue}{$\forall s$}, LRIP.&#10;&#10;&#10;\end{document}"/>
  <p:tag name="IGUANATEXSIZE" val="20"/>
  <p:tag name="IGUANATEXCURSOR" val="169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44,769"/>
  <p:tag name="LATEXADDIN" val="\documentclass{article}&#10;\usepackage{amsmath}&#10;\usepackage{amssymb}&#10;\usepackage{color}&#10;\pagestyle{empty}&#10;\begin{document}&#10;&#10;\textcolor{red}{w.h.p. on $\mathcal{A}$}, \textcolor{blue}{$\forall s\in\mathcal{S}_\mathfrak{S}$}, $1\lesssim \|\mathcal{A}s\|_2$.&#10;&#10;&#10;\end{document}"/>
  <p:tag name="IGUANATEXSIZE" val="20"/>
  <p:tag name="IGUANATEXCURSOR" val="20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71,4661"/>
  <p:tag name="LATEXADDIN" val="\documentclass{article}&#10;\usepackage{amsmath}&#10;\usepackage{amssymb}&#10;\pagestyle{empty}&#10;\begin{document}&#10;&#10;$\mathcal{S}(\mathfrak{S})$&#10;&#10;&#10;\end{document}"/>
  <p:tag name="IGUANATEXSIZE" val="20"/>
  <p:tag name="IGUANATEXCURSOR" val="12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414,323"/>
  <p:tag name="LATEXADDIN" val="\documentclass{article}&#10;\usepackage{amsmath}&#10;\usepackage{color}&#10;\pagestyle{empty}&#10;\begin{document}&#10;&#10;\textcolor{red}{$m \geq C ~\times ~\log(\text{cov. num.})$}&#10;&#10;&#10;\end{document}"/>
  <p:tag name="IGUANATEXSIZE" val="20"/>
  <p:tag name="IGUANATEXCURSOR" val="6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1918,26"/>
  <p:tag name="LATEXADDIN" val="\documentclass{article}&#10;\usepackage{amsmath}&#10;\usepackage{amssymb}&#10;\pagestyle{empty}&#10;\begin{document}&#10;&#10;$\|\pi^\star-\Delta(\hat{\mathbf{z}})\| \leq d(\pi^\star,\mathfrak{S}) + \mathcal{O}(1/\sqrt{n})$&#10;&#10;&#10;\end{document}"/>
  <p:tag name="IGUANATEXSIZE" val="20"/>
  <p:tag name="IGUANATEXCURSOR" val="138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,2426"/>
  <p:tag name="ORIGINALWIDTH" val="50,99362"/>
  <p:tag name="LATEXADDIN" val="\documentclass{article}&#10;\usepackage{amsmath}&#10;\pagestyle{empty}&#10;\begin{document}&#10;&#10;$\varepsilon$&#10;&#10;&#10;\end{document}"/>
  <p:tag name="IGUANATEXSIZE" val="20"/>
  <p:tag name="IGUANATEXCURSOR" val="9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25,9843"/>
  <p:tag name="LATEXADDIN" val="\documentclass{article}&#10;\usepackage{amsmath}&#10;\pagestyle{empty}&#10;\begin{document}&#10;&#10;$M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23811"/>
  <p:tag name="ORIGINALWIDTH" val="86,23921"/>
  <p:tag name="LATEXADDIN" val="\documentclass{article}&#10;\usepackage{amsmath}&#10;\pagestyle{empty}&#10;\begin{document}&#10;&#10;$d'$&#10;&#10;&#10;\end{document}"/>
  <p:tag name="IGUANATEXSIZE" val="20"/>
  <p:tag name="IGUANATEXCURSOR" val="8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2039,745"/>
  <p:tag name="LATEXADDIN" val="\documentclass{article}&#10;\usepackage{amsmath}&#10;\usepackage{color}&#10;\pagestyle{empty}&#10;\begin{document}&#10;{$m\geq \mathcal{O}\left({\color{red}k^2 d} \cdot \texttt{polylog}(k,d) \log(M/\varepsilon)\right)$}&#10;&#10;&#10;\end{document}"/>
  <p:tag name="IGUANATEXSIZE" val="20"/>
  <p:tag name="IGUANATEXCURSOR" val="14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1481,815"/>
  <p:tag name="LATEXADDIN" val="\documentclass{article}&#10;\usepackage{amsmath}&#10;\usepackage{color}&#10;\pagestyle{empty}&#10;\begin{document}&#10;&#10;$m\geq \mathcal{O}({\color{red}k^2d} \cdot\texttt{polylog}(k,d))$&#10;&#10;&#10;\end{document}"/>
  <p:tag name="IGUANATEXSIZE" val="20"/>
  <p:tag name="IGUANATEXCURSOR" val="163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9843"/>
  <p:tag name="ORIGINALWIDTH" val="1232,096"/>
  <p:tag name="LATEXADDIN" val="\documentclass{article}&#10;\usepackage{amsmath}&#10;\usepackage{amssymb}&#10;\pagestyle{empty}&#10;\begin{document}&#10;&#10;$\min_\theta \| \sum w_i \mathcal{A}\pi_{\theta_i} - \hat{\mathbf{z}}\|_2$&#10;&#10;&#10;\end{document}"/>
  <p:tag name="IGUANATEXSIZE" val="20"/>
  <p:tag name="IGUANATEXCURSOR" val="15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1439,07"/>
  <p:tag name="LATEXADDIN" val="\documentclass{article}&#10;\usepackage{amsmath}&#10;\usepackage{color}&#10;\pagestyle{empty}&#10;\begin{document}&#10;&#10;$\min_\mu \frac{1}{2}\|{\color{red}\mathcal{B} \mu} - \hat{\mathbf{z}}\|_2^2 {\color{red} + \lambda\|\mu\|_{\text{TV}}}$&#10;&#10;&#10;\end{document}"/>
  <p:tag name="IGUANATEXSIZE" val="20"/>
  <p:tag name="IGUANATEXCURSOR" val="17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68,24149"/>
  <p:tag name="LATEXADDIN" val="\documentclass{article}&#10;\usepackage{amsmath}&#10;\pagestyle{empty}&#10;\begin{document}&#10;&#10;$\mu$&#10;&#10;&#10;\end{document}"/>
  <p:tag name="IGUANATEXSIZE" val="16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1016,123"/>
  <p:tag name="LATEXADDIN" val="\documentclass{article}&#10;\usepackage{amsmath}&#10;\usepackage{amssymb}&#10;\pagestyle{empty}&#10;\begin{document}&#10;&#10;$\mathcal{B} \mu = \int (\mathcal{A}\pi_\theta) d\mu(\theta)$&#10;&#10;&#10;\end{document}"/>
  <p:tag name="IGUANATEXSIZE" val="18"/>
  <p:tag name="IGUANATEXCURSOR" val="114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41,2073"/>
  <p:tag name="LATEXADDIN" val="\documentclass{article}&#10;\usepackage{amsmath}&#10;\pagestyle{empty}&#10;\begin{document}&#10;&#10;$\|\cdot\|_\text{TV}$&#10;&#10;&#10;\end{document}"/>
  <p:tag name="IGUANATEXSIZE" val="20"/>
  <p:tag name="IGUANATEXCURSOR" val="102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68,24149"/>
  <p:tag name="LATEXADDIN" val="\documentclass{article}&#10;\usepackage{amsmath}&#10;\pagestyle{empty}&#10;\begin{document}&#10;&#10;$\mu$&#10;&#10;&#10;\end{document}"/>
  <p:tag name="IGUANATEXSIZE" val="16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651,6685"/>
  <p:tag name="LATEXADDIN" val="\documentclass{article}&#10;\usepackage{amsmath}&#10;\pagestyle{empty}&#10;\begin{document}&#10;&#10;$\mu = \sum \tilde{w}_i \delta_{\tilde{\theta}_i}$&#10;&#10;&#10;\end{document}"/>
  <p:tag name="IGUANATEXSIZE" val="20"/>
  <p:tag name="IGUANATEXCURSOR" val="131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272,216"/>
  <p:tag name="LATEXADDIN" val="\documentclass{article}&#10;\usepackage{amsmath}&#10;\pagestyle{empty}&#10;\begin{document}&#10;&#10;$w_i,\theta_i$&#10;&#10;&#10;\end{document}"/>
  <p:tag name="IGUANATEXSIZE" val="20"/>
  <p:tag name="IGUANATEXCURSOR" val="86"/>
  <p:tag name="TRANSPARENCY" val="Vrai"/>
  <p:tag name="FILENAME" val=""/>
  <p:tag name="LATEXENGINEID" val="0"/>
  <p:tag name="TEMPFOLDER" val="c:\temp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19513</TotalTime>
  <Words>1480</Words>
  <Application>Microsoft Office PowerPoint</Application>
  <PresentationFormat>Affichage à l'écran (4:3)</PresentationFormat>
  <Paragraphs>456</Paragraphs>
  <Slides>30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Thème Office</vt:lpstr>
      <vt:lpstr>Conception personnalisée</vt:lpstr>
      <vt:lpstr>Sketched Learning from Random Features Moments</vt:lpstr>
      <vt:lpstr>Context: machine learning</vt:lpstr>
      <vt:lpstr>Context: machine learning</vt:lpstr>
      <vt:lpstr>Three compression schemes</vt:lpstr>
      <vt:lpstr>How-to: build a sketch</vt:lpstr>
      <vt:lpstr>Compressive Sensing: sparsity ?</vt:lpstr>
      <vt:lpstr>Illustration 1: Compressive k-means</vt:lpstr>
      <vt:lpstr>Illustration 2: Sketched GMM</vt:lpstr>
      <vt:lpstr>Illustration 3: Audio Source separation</vt:lpstr>
      <vt:lpstr>In this talk</vt:lpstr>
      <vt:lpstr>Outline</vt:lpstr>
      <vt:lpstr>Outline</vt:lpstr>
      <vt:lpstr>Recall: Linear inverse problem</vt:lpstr>
      <vt:lpstr>Information preservation guarantees</vt:lpstr>
      <vt:lpstr>Appropriate metric</vt:lpstr>
      <vt:lpstr>Proof strategy (1)</vt:lpstr>
      <vt:lpstr>Proof strategy (2)</vt:lpstr>
      <vt:lpstr>Main result</vt:lpstr>
      <vt:lpstr>Application</vt:lpstr>
      <vt:lpstr>Summary</vt:lpstr>
      <vt:lpstr>Outline</vt:lpstr>
      <vt:lpstr>Total Variation regularization</vt:lpstr>
      <vt:lpstr>A bit of convex analysis</vt:lpstr>
      <vt:lpstr>Strategy: going back to random features</vt:lpstr>
      <vt:lpstr>Results for separated GMM</vt:lpstr>
      <vt:lpstr>Outline</vt:lpstr>
      <vt:lpstr>Sketch learning</vt:lpstr>
      <vt:lpstr>Summary, outlooks</vt:lpstr>
      <vt:lpstr>Online change point detection with sketches</vt:lpstr>
      <vt:lpstr>Thank you !</vt:lpstr>
    </vt:vector>
  </TitlesOfParts>
  <Company>INRIA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Keriven</dc:creator>
  <cp:lastModifiedBy>Nicolas Keriven</cp:lastModifiedBy>
  <cp:revision>998</cp:revision>
  <cp:lastPrinted>2017-10-06T13:20:15Z</cp:lastPrinted>
  <dcterms:created xsi:type="dcterms:W3CDTF">2016-11-08T13:17:02Z</dcterms:created>
  <dcterms:modified xsi:type="dcterms:W3CDTF">2018-04-16T13:49:09Z</dcterms:modified>
</cp:coreProperties>
</file>